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9" r:id="rId5"/>
    <p:sldMasterId id="2147483671" r:id="rId6"/>
    <p:sldMasterId id="2147483688" r:id="rId7"/>
    <p:sldMasterId id="2147483674" r:id="rId8"/>
  </p:sldMasterIdLst>
  <p:notesMasterIdLst>
    <p:notesMasterId r:id="rId54"/>
  </p:notesMasterIdLst>
  <p:handoutMasterIdLst>
    <p:handoutMasterId r:id="rId55"/>
  </p:handoutMasterIdLst>
  <p:sldIdLst>
    <p:sldId id="328" r:id="rId9"/>
    <p:sldId id="296" r:id="rId10"/>
    <p:sldId id="355" r:id="rId11"/>
    <p:sldId id="334" r:id="rId12"/>
    <p:sldId id="378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41" r:id="rId34"/>
    <p:sldId id="344" r:id="rId35"/>
    <p:sldId id="345" r:id="rId36"/>
    <p:sldId id="329" r:id="rId37"/>
    <p:sldId id="351" r:id="rId38"/>
    <p:sldId id="352" r:id="rId39"/>
    <p:sldId id="332" r:id="rId40"/>
    <p:sldId id="354" r:id="rId41"/>
    <p:sldId id="333" r:id="rId42"/>
    <p:sldId id="335" r:id="rId43"/>
    <p:sldId id="336" r:id="rId44"/>
    <p:sldId id="349" r:id="rId45"/>
    <p:sldId id="337" r:id="rId46"/>
    <p:sldId id="348" r:id="rId47"/>
    <p:sldId id="338" r:id="rId48"/>
    <p:sldId id="356" r:id="rId49"/>
    <p:sldId id="346" r:id="rId50"/>
    <p:sldId id="350" r:id="rId51"/>
    <p:sldId id="339" r:id="rId52"/>
    <p:sldId id="263" r:id="rId53"/>
  </p:sldIdLst>
  <p:sldSz cx="20104100" cy="11309350"/>
  <p:notesSz cx="20104100" cy="1130935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ub Vajda" initials="JV" lastIdx="2" clrIdx="0">
    <p:extLst>
      <p:ext uri="{19B8F6BF-5375-455C-9EA6-DF929625EA0E}">
        <p15:presenceInfo xmlns:p15="http://schemas.microsoft.com/office/powerpoint/2012/main" userId="adb4d6689dc3c3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01E84"/>
    <a:srgbClr val="00A3FF"/>
    <a:srgbClr val="01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9" autoAdjust="0"/>
    <p:restoredTop sz="80890" autoAdjust="0"/>
  </p:normalViewPr>
  <p:slideViewPr>
    <p:cSldViewPr>
      <p:cViewPr varScale="1">
        <p:scale>
          <a:sx n="57" d="100"/>
          <a:sy n="57" d="100"/>
        </p:scale>
        <p:origin x="1584" y="7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1" d="100"/>
          <a:sy n="41" d="100"/>
        </p:scale>
        <p:origin x="112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513D2-851F-4D0A-91F6-30A3A0C9CC4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D52C05-4D84-4C61-AFA3-160B24EF6D21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2DB7DCA3-4CF5-4CD1-8EBC-C764BE320376}" type="parTrans" cxnId="{C3A2B1D3-879F-43F1-AF0E-92E56120E785}">
      <dgm:prSet/>
      <dgm:spPr/>
      <dgm:t>
        <a:bodyPr/>
        <a:lstStyle/>
        <a:p>
          <a:endParaRPr lang="en-US"/>
        </a:p>
      </dgm:t>
    </dgm:pt>
    <dgm:pt modelId="{290DDC2A-AC86-4125-B0C9-716210ED8C13}" type="sibTrans" cxnId="{C3A2B1D3-879F-43F1-AF0E-92E56120E785}">
      <dgm:prSet/>
      <dgm:spPr/>
      <dgm:t>
        <a:bodyPr/>
        <a:lstStyle/>
        <a:p>
          <a:endParaRPr lang="en-US" dirty="0"/>
        </a:p>
      </dgm:t>
    </dgm:pt>
    <dgm:pt modelId="{471730C4-F6DE-441F-B03E-A7C627C99515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CE1BFACE-85E2-49ED-83E0-A650D971CE37}" type="parTrans" cxnId="{09FE1352-B756-44C2-9FBC-DA41DCE32399}">
      <dgm:prSet/>
      <dgm:spPr/>
      <dgm:t>
        <a:bodyPr/>
        <a:lstStyle/>
        <a:p>
          <a:endParaRPr lang="en-US"/>
        </a:p>
      </dgm:t>
    </dgm:pt>
    <dgm:pt modelId="{F1CF4288-2E99-47F4-9908-A05A8872CED7}" type="sibTrans" cxnId="{09FE1352-B756-44C2-9FBC-DA41DCE32399}">
      <dgm:prSet/>
      <dgm:spPr/>
      <dgm:t>
        <a:bodyPr/>
        <a:lstStyle/>
        <a:p>
          <a:endParaRPr lang="en-US" dirty="0"/>
        </a:p>
      </dgm:t>
    </dgm:pt>
    <dgm:pt modelId="{EE170EF4-8E66-4540-938A-6E22E7BCF7F4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0C0BD75C-7B22-401E-B8A1-EEC14885F3CE}" type="sibTrans" cxnId="{1241CB7B-B2EF-4CF7-83BC-595276D0B0A7}">
      <dgm:prSet/>
      <dgm:spPr/>
      <dgm:t>
        <a:bodyPr/>
        <a:lstStyle/>
        <a:p>
          <a:endParaRPr lang="en-US" dirty="0"/>
        </a:p>
      </dgm:t>
    </dgm:pt>
    <dgm:pt modelId="{C1104E23-C84D-40E0-8DDE-ED5C210C28B5}" type="parTrans" cxnId="{1241CB7B-B2EF-4CF7-83BC-595276D0B0A7}">
      <dgm:prSet/>
      <dgm:spPr/>
      <dgm:t>
        <a:bodyPr/>
        <a:lstStyle/>
        <a:p>
          <a:endParaRPr lang="en-US"/>
        </a:p>
      </dgm:t>
    </dgm:pt>
    <dgm:pt modelId="{3730BDA7-D7A8-4799-95F1-E2EFA5F4976F}" type="pres">
      <dgm:prSet presAssocID="{58F513D2-851F-4D0A-91F6-30A3A0C9CC48}" presName="Name0" presStyleCnt="0">
        <dgm:presLayoutVars>
          <dgm:dir/>
          <dgm:resizeHandles val="exact"/>
        </dgm:presLayoutVars>
      </dgm:prSet>
      <dgm:spPr/>
    </dgm:pt>
    <dgm:pt modelId="{17F32D6F-1D2C-4DEC-9896-5AB902F9D8E1}" type="pres">
      <dgm:prSet presAssocID="{EE170EF4-8E66-4540-938A-6E22E7BCF7F4}" presName="node" presStyleLbl="node1" presStyleIdx="0" presStyleCnt="3" custScaleX="70688" custScaleY="80619">
        <dgm:presLayoutVars>
          <dgm:bulletEnabled val="1"/>
        </dgm:presLayoutVars>
      </dgm:prSet>
      <dgm:spPr/>
    </dgm:pt>
    <dgm:pt modelId="{8C6C1AEA-1B46-4901-B199-12295BB489F5}" type="pres">
      <dgm:prSet presAssocID="{0C0BD75C-7B22-401E-B8A1-EEC14885F3CE}" presName="sibTrans" presStyleLbl="sibTrans2D1" presStyleIdx="0" presStyleCnt="2"/>
      <dgm:spPr/>
    </dgm:pt>
    <dgm:pt modelId="{1D82665A-FBD9-4922-93AF-C3ED20BE9A5A}" type="pres">
      <dgm:prSet presAssocID="{0C0BD75C-7B22-401E-B8A1-EEC14885F3CE}" presName="connectorText" presStyleLbl="sibTrans2D1" presStyleIdx="0" presStyleCnt="2"/>
      <dgm:spPr/>
    </dgm:pt>
    <dgm:pt modelId="{3A076D05-156C-4699-A196-77227D8F5FBA}" type="pres">
      <dgm:prSet presAssocID="{01D52C05-4D84-4C61-AFA3-160B24EF6D21}" presName="node" presStyleLbl="node1" presStyleIdx="1" presStyleCnt="3" custScaleX="53098" custScaleY="82176">
        <dgm:presLayoutVars>
          <dgm:bulletEnabled val="1"/>
        </dgm:presLayoutVars>
      </dgm:prSet>
      <dgm:spPr/>
    </dgm:pt>
    <dgm:pt modelId="{3B529288-0B1C-48D8-98C2-7490D0F9A499}" type="pres">
      <dgm:prSet presAssocID="{290DDC2A-AC86-4125-B0C9-716210ED8C13}" presName="sibTrans" presStyleLbl="sibTrans2D1" presStyleIdx="1" presStyleCnt="2"/>
      <dgm:spPr/>
    </dgm:pt>
    <dgm:pt modelId="{C5510ECF-FE6D-4794-B0B0-AE820CB26ABD}" type="pres">
      <dgm:prSet presAssocID="{290DDC2A-AC86-4125-B0C9-716210ED8C13}" presName="connectorText" presStyleLbl="sibTrans2D1" presStyleIdx="1" presStyleCnt="2"/>
      <dgm:spPr/>
    </dgm:pt>
    <dgm:pt modelId="{FD84FA77-A0B4-4C16-A179-53C90AC4D7C4}" type="pres">
      <dgm:prSet presAssocID="{471730C4-F6DE-441F-B03E-A7C627C99515}" presName="node" presStyleLbl="node1" presStyleIdx="2" presStyleCnt="3">
        <dgm:presLayoutVars>
          <dgm:bulletEnabled val="1"/>
        </dgm:presLayoutVars>
      </dgm:prSet>
      <dgm:spPr/>
    </dgm:pt>
  </dgm:ptLst>
  <dgm:cxnLst>
    <dgm:cxn modelId="{CECB6C12-8AFC-438C-8D5D-7A5F57C4BDB5}" type="presOf" srcId="{0C0BD75C-7B22-401E-B8A1-EEC14885F3CE}" destId="{8C6C1AEA-1B46-4901-B199-12295BB489F5}" srcOrd="0" destOrd="0" presId="urn:microsoft.com/office/officeart/2005/8/layout/process1"/>
    <dgm:cxn modelId="{DB2D7415-577E-4270-8CE4-DE421CD5A3B0}" type="presOf" srcId="{0C0BD75C-7B22-401E-B8A1-EEC14885F3CE}" destId="{1D82665A-FBD9-4922-93AF-C3ED20BE9A5A}" srcOrd="1" destOrd="0" presId="urn:microsoft.com/office/officeart/2005/8/layout/process1"/>
    <dgm:cxn modelId="{3C38E916-19AA-4667-8C1F-FC86786DDA83}" type="presOf" srcId="{EE170EF4-8E66-4540-938A-6E22E7BCF7F4}" destId="{17F32D6F-1D2C-4DEC-9896-5AB902F9D8E1}" srcOrd="0" destOrd="0" presId="urn:microsoft.com/office/officeart/2005/8/layout/process1"/>
    <dgm:cxn modelId="{47F0B55C-7A91-4E13-B27D-A4932AA03E97}" type="presOf" srcId="{290DDC2A-AC86-4125-B0C9-716210ED8C13}" destId="{3B529288-0B1C-48D8-98C2-7490D0F9A499}" srcOrd="0" destOrd="0" presId="urn:microsoft.com/office/officeart/2005/8/layout/process1"/>
    <dgm:cxn modelId="{09FE1352-B756-44C2-9FBC-DA41DCE32399}" srcId="{58F513D2-851F-4D0A-91F6-30A3A0C9CC48}" destId="{471730C4-F6DE-441F-B03E-A7C627C99515}" srcOrd="2" destOrd="0" parTransId="{CE1BFACE-85E2-49ED-83E0-A650D971CE37}" sibTransId="{F1CF4288-2E99-47F4-9908-A05A8872CED7}"/>
    <dgm:cxn modelId="{78C33F58-56FA-4789-A2A5-AA0E2C09548F}" type="presOf" srcId="{58F513D2-851F-4D0A-91F6-30A3A0C9CC48}" destId="{3730BDA7-D7A8-4799-95F1-E2EFA5F4976F}" srcOrd="0" destOrd="0" presId="urn:microsoft.com/office/officeart/2005/8/layout/process1"/>
    <dgm:cxn modelId="{1241CB7B-B2EF-4CF7-83BC-595276D0B0A7}" srcId="{58F513D2-851F-4D0A-91F6-30A3A0C9CC48}" destId="{EE170EF4-8E66-4540-938A-6E22E7BCF7F4}" srcOrd="0" destOrd="0" parTransId="{C1104E23-C84D-40E0-8DDE-ED5C210C28B5}" sibTransId="{0C0BD75C-7B22-401E-B8A1-EEC14885F3CE}"/>
    <dgm:cxn modelId="{EAE329C1-489C-4281-97B4-28CBAED42257}" type="presOf" srcId="{290DDC2A-AC86-4125-B0C9-716210ED8C13}" destId="{C5510ECF-FE6D-4794-B0B0-AE820CB26ABD}" srcOrd="1" destOrd="0" presId="urn:microsoft.com/office/officeart/2005/8/layout/process1"/>
    <dgm:cxn modelId="{C3A2B1D3-879F-43F1-AF0E-92E56120E785}" srcId="{58F513D2-851F-4D0A-91F6-30A3A0C9CC48}" destId="{01D52C05-4D84-4C61-AFA3-160B24EF6D21}" srcOrd="1" destOrd="0" parTransId="{2DB7DCA3-4CF5-4CD1-8EBC-C764BE320376}" sibTransId="{290DDC2A-AC86-4125-B0C9-716210ED8C13}"/>
    <dgm:cxn modelId="{2CF94FEF-E6EA-4911-9818-6A41E0BE3DC8}" type="presOf" srcId="{01D52C05-4D84-4C61-AFA3-160B24EF6D21}" destId="{3A076D05-156C-4699-A196-77227D8F5FBA}" srcOrd="0" destOrd="0" presId="urn:microsoft.com/office/officeart/2005/8/layout/process1"/>
    <dgm:cxn modelId="{DE5C03FF-D798-424F-AFA0-3D1422B1B419}" type="presOf" srcId="{471730C4-F6DE-441F-B03E-A7C627C99515}" destId="{FD84FA77-A0B4-4C16-A179-53C90AC4D7C4}" srcOrd="0" destOrd="0" presId="urn:microsoft.com/office/officeart/2005/8/layout/process1"/>
    <dgm:cxn modelId="{0B659F8A-FB4C-419F-A7F5-BFD421D1D214}" type="presParOf" srcId="{3730BDA7-D7A8-4799-95F1-E2EFA5F4976F}" destId="{17F32D6F-1D2C-4DEC-9896-5AB902F9D8E1}" srcOrd="0" destOrd="0" presId="urn:microsoft.com/office/officeart/2005/8/layout/process1"/>
    <dgm:cxn modelId="{736CD48D-8C14-4D17-8186-10A4B8640476}" type="presParOf" srcId="{3730BDA7-D7A8-4799-95F1-E2EFA5F4976F}" destId="{8C6C1AEA-1B46-4901-B199-12295BB489F5}" srcOrd="1" destOrd="0" presId="urn:microsoft.com/office/officeart/2005/8/layout/process1"/>
    <dgm:cxn modelId="{82241B80-F80D-4CC0-A0D7-355001EC8602}" type="presParOf" srcId="{8C6C1AEA-1B46-4901-B199-12295BB489F5}" destId="{1D82665A-FBD9-4922-93AF-C3ED20BE9A5A}" srcOrd="0" destOrd="0" presId="urn:microsoft.com/office/officeart/2005/8/layout/process1"/>
    <dgm:cxn modelId="{8291192F-1C83-4D85-BEFE-751C9A11C3CA}" type="presParOf" srcId="{3730BDA7-D7A8-4799-95F1-E2EFA5F4976F}" destId="{3A076D05-156C-4699-A196-77227D8F5FBA}" srcOrd="2" destOrd="0" presId="urn:microsoft.com/office/officeart/2005/8/layout/process1"/>
    <dgm:cxn modelId="{81790708-D346-43D2-AF88-54F494D4A714}" type="presParOf" srcId="{3730BDA7-D7A8-4799-95F1-E2EFA5F4976F}" destId="{3B529288-0B1C-48D8-98C2-7490D0F9A499}" srcOrd="3" destOrd="0" presId="urn:microsoft.com/office/officeart/2005/8/layout/process1"/>
    <dgm:cxn modelId="{BB5F78BC-7A00-4BDF-AFED-1DAF195E37D2}" type="presParOf" srcId="{3B529288-0B1C-48D8-98C2-7490D0F9A499}" destId="{C5510ECF-FE6D-4794-B0B0-AE820CB26ABD}" srcOrd="0" destOrd="0" presId="urn:microsoft.com/office/officeart/2005/8/layout/process1"/>
    <dgm:cxn modelId="{A1583571-0C33-4C41-BC35-8DEC7240DD6E}" type="presParOf" srcId="{3730BDA7-D7A8-4799-95F1-E2EFA5F4976F}" destId="{FD84FA77-A0B4-4C16-A179-53C90AC4D7C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32D6F-1D2C-4DEC-9896-5AB902F9D8E1}">
      <dsp:nvSpPr>
        <dsp:cNvPr id="0" name=""/>
        <dsp:cNvSpPr/>
      </dsp:nvSpPr>
      <dsp:spPr>
        <a:xfrm>
          <a:off x="2162" y="2237491"/>
          <a:ext cx="4272161" cy="292341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87786" y="2323115"/>
        <a:ext cx="4100913" cy="2752167"/>
      </dsp:txXfrm>
    </dsp:sp>
    <dsp:sp modelId="{8C6C1AEA-1B46-4901-B199-12295BB489F5}">
      <dsp:nvSpPr>
        <dsp:cNvPr id="0" name=""/>
        <dsp:cNvSpPr/>
      </dsp:nvSpPr>
      <dsp:spPr>
        <a:xfrm>
          <a:off x="4878692" y="2949782"/>
          <a:ext cx="1281261" cy="1498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 dirty="0"/>
        </a:p>
      </dsp:txBody>
      <dsp:txXfrm>
        <a:off x="4878692" y="3249549"/>
        <a:ext cx="896883" cy="899300"/>
      </dsp:txXfrm>
    </dsp:sp>
    <dsp:sp modelId="{3A076D05-156C-4699-A196-77227D8F5FBA}">
      <dsp:nvSpPr>
        <dsp:cNvPr id="0" name=""/>
        <dsp:cNvSpPr/>
      </dsp:nvSpPr>
      <dsp:spPr>
        <a:xfrm>
          <a:off x="6691798" y="2209261"/>
          <a:ext cx="3209076" cy="29798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6779076" y="2296539"/>
        <a:ext cx="3034520" cy="2805320"/>
      </dsp:txXfrm>
    </dsp:sp>
    <dsp:sp modelId="{3B529288-0B1C-48D8-98C2-7490D0F9A499}">
      <dsp:nvSpPr>
        <dsp:cNvPr id="0" name=""/>
        <dsp:cNvSpPr/>
      </dsp:nvSpPr>
      <dsp:spPr>
        <a:xfrm>
          <a:off x="10505244" y="2949782"/>
          <a:ext cx="1281261" cy="1498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 dirty="0"/>
        </a:p>
      </dsp:txBody>
      <dsp:txXfrm>
        <a:off x="10505244" y="3249549"/>
        <a:ext cx="896883" cy="899300"/>
      </dsp:txXfrm>
    </dsp:sp>
    <dsp:sp modelId="{FD84FA77-A0B4-4C16-A179-53C90AC4D7C4}">
      <dsp:nvSpPr>
        <dsp:cNvPr id="0" name=""/>
        <dsp:cNvSpPr/>
      </dsp:nvSpPr>
      <dsp:spPr>
        <a:xfrm>
          <a:off x="12318350" y="1886093"/>
          <a:ext cx="6043686" cy="36262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424558" y="1992301"/>
        <a:ext cx="5831270" cy="3413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9D851-15F2-431B-A9C9-5F1037C114F0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8AA71-5144-4F5F-B408-B5ADDA0A26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0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03A86-CCFC-904D-B978-E2B5553A7156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88A5-680D-5E4D-8BFE-EF6F7F9D85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4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MDSap</a:t>
            </a:r>
            <a:r>
              <a:rPr lang="en-US" dirty="0"/>
              <a:t>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více</a:t>
            </a:r>
            <a:r>
              <a:rPr lang="en-US" dirty="0"/>
              <a:t> </a:t>
            </a:r>
            <a:r>
              <a:rPr lang="en-US" dirty="0" err="1"/>
              <a:t>jak</a:t>
            </a:r>
            <a:r>
              <a:rPr lang="en-US" dirty="0"/>
              <a:t> 25letou </a:t>
            </a:r>
            <a:r>
              <a:rPr lang="en-US" dirty="0" err="1"/>
              <a:t>zkušenost</a:t>
            </a:r>
            <a:r>
              <a:rPr lang="en-US" dirty="0"/>
              <a:t> s </a:t>
            </a:r>
            <a:r>
              <a:rPr lang="en-US" dirty="0" err="1"/>
              <a:t>konzultantskou</a:t>
            </a:r>
            <a:r>
              <a:rPr lang="en-US" dirty="0"/>
              <a:t> </a:t>
            </a:r>
            <a:r>
              <a:rPr lang="en-US" dirty="0" err="1"/>
              <a:t>činností</a:t>
            </a:r>
            <a:r>
              <a:rPr lang="en-US" baseline="0" dirty="0"/>
              <a:t> v </a:t>
            </a:r>
            <a:r>
              <a:rPr lang="en-US" baseline="0" dirty="0" err="1"/>
              <a:t>systémových</a:t>
            </a:r>
            <a:r>
              <a:rPr lang="en-US" baseline="0" dirty="0"/>
              <a:t> </a:t>
            </a:r>
            <a:r>
              <a:rPr lang="en-US" baseline="0" dirty="0" err="1"/>
              <a:t>integracích</a:t>
            </a:r>
            <a:r>
              <a:rPr lang="en-US" baseline="0" dirty="0"/>
              <a:t>, </a:t>
            </a:r>
            <a:r>
              <a:rPr lang="en-US" baseline="0" dirty="0" err="1"/>
              <a:t>implementací</a:t>
            </a:r>
            <a:r>
              <a:rPr lang="en-US" baseline="0" dirty="0"/>
              <a:t> </a:t>
            </a:r>
            <a:r>
              <a:rPr lang="en-US" baseline="0" dirty="0" err="1"/>
              <a:t>datových</a:t>
            </a:r>
            <a:r>
              <a:rPr lang="en-US" baseline="0" dirty="0"/>
              <a:t> </a:t>
            </a:r>
            <a:r>
              <a:rPr lang="en-US" baseline="0" dirty="0" err="1"/>
              <a:t>nástrojů</a:t>
            </a:r>
            <a:r>
              <a:rPr lang="en-US" baseline="0" dirty="0"/>
              <a:t> a </a:t>
            </a:r>
            <a:r>
              <a:rPr lang="en-US" baseline="0" dirty="0" err="1"/>
              <a:t>jejich</a:t>
            </a:r>
            <a:r>
              <a:rPr lang="en-US" baseline="0" dirty="0"/>
              <a:t> </a:t>
            </a:r>
            <a:r>
              <a:rPr lang="en-US" baseline="0" dirty="0" err="1"/>
              <a:t>udržováním</a:t>
            </a:r>
            <a:r>
              <a:rPr lang="en-US" baseline="0" dirty="0"/>
              <a:t> </a:t>
            </a:r>
            <a:r>
              <a:rPr lang="en-US" baseline="0" dirty="0" err="1"/>
              <a:t>ve</a:t>
            </a:r>
            <a:r>
              <a:rPr lang="en-US" baseline="0" dirty="0"/>
              <a:t> </a:t>
            </a:r>
            <a:r>
              <a:rPr lang="en-US" baseline="0" dirty="0" err="1"/>
              <a:t>formě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Jsme</a:t>
            </a:r>
            <a:r>
              <a:rPr lang="en-US" baseline="0" dirty="0"/>
              <a:t> </a:t>
            </a:r>
            <a:r>
              <a:rPr lang="en-US" baseline="0" dirty="0" err="1"/>
              <a:t>partnerem</a:t>
            </a:r>
            <a:r>
              <a:rPr lang="en-US" baseline="0" dirty="0"/>
              <a:t> SAP a </a:t>
            </a:r>
            <a:r>
              <a:rPr lang="en-US" baseline="0" dirty="0" err="1"/>
              <a:t>snažíme</a:t>
            </a:r>
            <a:r>
              <a:rPr lang="en-US" baseline="0" dirty="0"/>
              <a:t> se </a:t>
            </a:r>
            <a:r>
              <a:rPr lang="en-US" baseline="0" dirty="0" err="1"/>
              <a:t>zákazníkům</a:t>
            </a:r>
            <a:r>
              <a:rPr lang="en-US" baseline="0" dirty="0"/>
              <a:t> </a:t>
            </a:r>
            <a:r>
              <a:rPr lang="en-US" baseline="0" dirty="0" err="1"/>
              <a:t>zpřístupňovat</a:t>
            </a:r>
            <a:r>
              <a:rPr lang="en-US" baseline="0" dirty="0"/>
              <a:t> </a:t>
            </a:r>
            <a:r>
              <a:rPr lang="en-US" baseline="0" dirty="0" err="1"/>
              <a:t>většinu</a:t>
            </a:r>
            <a:r>
              <a:rPr lang="en-US" baseline="0" dirty="0"/>
              <a:t> </a:t>
            </a:r>
            <a:r>
              <a:rPr lang="en-US" baseline="0" dirty="0" err="1"/>
              <a:t>technologií</a:t>
            </a:r>
            <a:r>
              <a:rPr lang="en-US" baseline="0" dirty="0"/>
              <a:t>, </a:t>
            </a:r>
            <a:r>
              <a:rPr lang="en-US" baseline="0" dirty="0" err="1"/>
              <a:t>které</a:t>
            </a:r>
            <a:r>
              <a:rPr lang="en-US" baseline="0" dirty="0"/>
              <a:t> </a:t>
            </a:r>
            <a:r>
              <a:rPr lang="en-US" baseline="0" dirty="0" err="1"/>
              <a:t>tato</a:t>
            </a:r>
            <a:r>
              <a:rPr lang="en-US" baseline="0" dirty="0"/>
              <a:t> firma </a:t>
            </a:r>
            <a:r>
              <a:rPr lang="en-US" baseline="0" dirty="0" err="1"/>
              <a:t>nabízí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Máme</a:t>
            </a:r>
            <a:r>
              <a:rPr lang="en-US" baseline="0" dirty="0"/>
              <a:t> </a:t>
            </a:r>
            <a:r>
              <a:rPr lang="en-US" baseline="0" dirty="0" err="1"/>
              <a:t>zastoupení</a:t>
            </a:r>
            <a:r>
              <a:rPr lang="en-US" baseline="0" dirty="0"/>
              <a:t> v </a:t>
            </a:r>
            <a:r>
              <a:rPr lang="en-US" baseline="0" dirty="0" err="1"/>
              <a:t>desítce</a:t>
            </a:r>
            <a:r>
              <a:rPr lang="en-US" baseline="0" dirty="0"/>
              <a:t> </a:t>
            </a:r>
            <a:r>
              <a:rPr lang="en-US" baseline="0" dirty="0" err="1"/>
              <a:t>zemí</a:t>
            </a:r>
            <a:r>
              <a:rPr lang="en-US" baseline="0" dirty="0"/>
              <a:t> a </a:t>
            </a:r>
            <a:r>
              <a:rPr lang="en-US" baseline="0" dirty="0" err="1"/>
              <a:t>dispozici</a:t>
            </a:r>
            <a:r>
              <a:rPr lang="en-US" baseline="0" dirty="0"/>
              <a:t> </a:t>
            </a:r>
            <a:r>
              <a:rPr lang="en-US" baseline="0" dirty="0" err="1"/>
              <a:t>více</a:t>
            </a:r>
            <a:r>
              <a:rPr lang="en-US" baseline="0" dirty="0"/>
              <a:t> </a:t>
            </a:r>
            <a:r>
              <a:rPr lang="en-US" baseline="0" dirty="0" err="1"/>
              <a:t>než</a:t>
            </a:r>
            <a:r>
              <a:rPr lang="en-US" baseline="0" dirty="0"/>
              <a:t> </a:t>
            </a:r>
            <a:r>
              <a:rPr lang="en-US" baseline="0" dirty="0" err="1"/>
              <a:t>stovku</a:t>
            </a:r>
            <a:r>
              <a:rPr lang="en-US" baseline="0" dirty="0"/>
              <a:t> </a:t>
            </a:r>
            <a:r>
              <a:rPr lang="en-US" baseline="0" dirty="0" err="1"/>
              <a:t>konzultantů</a:t>
            </a:r>
            <a:r>
              <a:rPr lang="en-US" baseline="0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2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8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06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0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05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4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97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88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45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 </a:t>
            </a:r>
            <a:r>
              <a:rPr lang="en-US" dirty="0" err="1"/>
              <a:t>přehled</a:t>
            </a:r>
            <a:r>
              <a:rPr lang="en-US" dirty="0"/>
              <a:t> </a:t>
            </a:r>
            <a:r>
              <a:rPr lang="en-US" dirty="0" err="1"/>
              <a:t>uvádím</a:t>
            </a:r>
            <a:r>
              <a:rPr lang="en-US" dirty="0"/>
              <a:t> </a:t>
            </a:r>
            <a:r>
              <a:rPr lang="en-US" dirty="0" err="1"/>
              <a:t>oblasti</a:t>
            </a:r>
            <a:r>
              <a:rPr lang="en-US" dirty="0"/>
              <a:t>, </a:t>
            </a:r>
            <a:r>
              <a:rPr lang="en-US" dirty="0" err="1"/>
              <a:t>které</a:t>
            </a:r>
            <a:r>
              <a:rPr lang="en-US" dirty="0"/>
              <a:t> </a:t>
            </a:r>
            <a:r>
              <a:rPr lang="en-US" dirty="0" err="1"/>
              <a:t>tvoří</a:t>
            </a:r>
            <a:r>
              <a:rPr lang="en-US" dirty="0"/>
              <a:t> </a:t>
            </a:r>
            <a:r>
              <a:rPr lang="en-US" dirty="0" err="1"/>
              <a:t>naše</a:t>
            </a:r>
            <a:r>
              <a:rPr lang="en-US" dirty="0"/>
              <a:t> portfolio.</a:t>
            </a:r>
          </a:p>
          <a:p>
            <a:r>
              <a:rPr lang="en-US" dirty="0"/>
              <a:t>V </a:t>
            </a:r>
            <a:r>
              <a:rPr lang="en-US" dirty="0" err="1"/>
              <a:t>levé</a:t>
            </a:r>
            <a:r>
              <a:rPr lang="en-US" dirty="0"/>
              <a:t> </a:t>
            </a:r>
            <a:r>
              <a:rPr lang="en-US" dirty="0" err="1"/>
              <a:t>spodní</a:t>
            </a:r>
            <a:r>
              <a:rPr lang="en-US" dirty="0"/>
              <a:t> </a:t>
            </a:r>
            <a:r>
              <a:rPr lang="en-US" dirty="0" err="1"/>
              <a:t>části</a:t>
            </a:r>
            <a:r>
              <a:rPr lang="en-US" dirty="0"/>
              <a:t> je</a:t>
            </a:r>
            <a:r>
              <a:rPr lang="en-US" baseline="0" dirty="0"/>
              <a:t> oblast </a:t>
            </a:r>
            <a:r>
              <a:rPr lang="en-US" baseline="0" dirty="0" err="1"/>
              <a:t>nazvaná</a:t>
            </a:r>
            <a:r>
              <a:rPr lang="en-US" baseline="0" dirty="0"/>
              <a:t> </a:t>
            </a:r>
            <a:r>
              <a:rPr lang="en-US" baseline="0" dirty="0" err="1"/>
              <a:t>jako</a:t>
            </a:r>
            <a:r>
              <a:rPr lang="en-US" baseline="0" dirty="0"/>
              <a:t> “</a:t>
            </a:r>
            <a:r>
              <a:rPr lang="en-US" baseline="0" dirty="0" err="1"/>
              <a:t>Inteligentní</a:t>
            </a:r>
            <a:r>
              <a:rPr lang="en-US" baseline="0" dirty="0"/>
              <a:t> </a:t>
            </a:r>
            <a:r>
              <a:rPr lang="en-US" baseline="0" dirty="0" err="1"/>
              <a:t>technologie</a:t>
            </a:r>
            <a:r>
              <a:rPr lang="en-US" baseline="0" dirty="0"/>
              <a:t>”, </a:t>
            </a:r>
            <a:r>
              <a:rPr lang="en-US" baseline="0" dirty="0" err="1"/>
              <a:t>která</a:t>
            </a:r>
            <a:r>
              <a:rPr lang="en-US" baseline="0" dirty="0"/>
              <a:t> </a:t>
            </a:r>
            <a:r>
              <a:rPr lang="en-US" baseline="0" dirty="0" err="1"/>
              <a:t>pokrývá</a:t>
            </a:r>
            <a:r>
              <a:rPr lang="en-US" baseline="0" dirty="0"/>
              <a:t> </a:t>
            </a:r>
            <a:r>
              <a:rPr lang="en-US" baseline="0" dirty="0" err="1"/>
              <a:t>tématiku</a:t>
            </a:r>
            <a:r>
              <a:rPr lang="en-US" baseline="0" dirty="0"/>
              <a:t> </a:t>
            </a:r>
            <a:r>
              <a:rPr lang="en-US" baseline="0" dirty="0" err="1"/>
              <a:t>dnešního</a:t>
            </a:r>
            <a:r>
              <a:rPr lang="en-US" baseline="0" dirty="0"/>
              <a:t> </a:t>
            </a:r>
            <a:r>
              <a:rPr lang="en-US" baseline="0" dirty="0" err="1"/>
              <a:t>webináře</a:t>
            </a:r>
            <a:r>
              <a:rPr lang="en-US" baseline="0" dirty="0"/>
              <a:t>. KLIK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08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14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1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5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60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33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Obecně</a:t>
            </a:r>
            <a:r>
              <a:rPr lang="en-US" dirty="0"/>
              <a:t> </a:t>
            </a:r>
            <a:r>
              <a:rPr lang="en-US" dirty="0" err="1"/>
              <a:t>platí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odpovíme</a:t>
            </a:r>
            <a:r>
              <a:rPr lang="en-US" dirty="0"/>
              <a:t> </a:t>
            </a:r>
            <a:r>
              <a:rPr lang="en-US" dirty="0" err="1"/>
              <a:t>alespoň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otázku</a:t>
            </a:r>
            <a:r>
              <a:rPr lang="en-US" dirty="0"/>
              <a:t> </a:t>
            </a:r>
            <a:r>
              <a:rPr lang="en-US" dirty="0" err="1"/>
              <a:t>pozitivně</a:t>
            </a:r>
            <a:r>
              <a:rPr lang="en-US" dirty="0"/>
              <a:t>, </a:t>
            </a:r>
            <a:r>
              <a:rPr lang="en-US" dirty="0" err="1"/>
              <a:t>pak</a:t>
            </a:r>
            <a:r>
              <a:rPr lang="en-US" dirty="0"/>
              <a:t> </a:t>
            </a:r>
            <a:r>
              <a:rPr lang="en-US" dirty="0" err="1"/>
              <a:t>již</a:t>
            </a:r>
            <a:r>
              <a:rPr lang="en-US" dirty="0"/>
              <a:t> </a:t>
            </a:r>
            <a:r>
              <a:rPr lang="en-US" dirty="0" err="1"/>
              <a:t>můžeme</a:t>
            </a:r>
            <a:r>
              <a:rPr lang="en-US" dirty="0"/>
              <a:t> </a:t>
            </a:r>
            <a:r>
              <a:rPr lang="en-US" dirty="0" err="1"/>
              <a:t>přemýšlet</a:t>
            </a:r>
            <a:r>
              <a:rPr lang="en-US" dirty="0"/>
              <a:t> o </a:t>
            </a:r>
            <a:r>
              <a:rPr lang="en-US" dirty="0" err="1"/>
              <a:t>nasazení</a:t>
            </a:r>
            <a:r>
              <a:rPr lang="en-US" dirty="0"/>
              <a:t> </a:t>
            </a:r>
            <a:r>
              <a:rPr lang="en-US" dirty="0" err="1"/>
              <a:t>automatizace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takové</a:t>
            </a:r>
            <a:r>
              <a:rPr lang="en-US" dirty="0"/>
              <a:t>.</a:t>
            </a:r>
          </a:p>
          <a:p>
            <a:r>
              <a:rPr lang="en-US" dirty="0" err="1"/>
              <a:t>Třetí</a:t>
            </a:r>
            <a:r>
              <a:rPr lang="en-US" dirty="0"/>
              <a:t> bod je </a:t>
            </a:r>
            <a:r>
              <a:rPr lang="en-US" dirty="0" err="1"/>
              <a:t>však</a:t>
            </a:r>
            <a:r>
              <a:rPr lang="en-US" dirty="0"/>
              <a:t> pro </a:t>
            </a:r>
            <a:r>
              <a:rPr lang="en-US" dirty="0" err="1"/>
              <a:t>roboty</a:t>
            </a:r>
            <a:r>
              <a:rPr lang="en-US" dirty="0"/>
              <a:t> </a:t>
            </a:r>
            <a:r>
              <a:rPr lang="en-US" dirty="0" err="1"/>
              <a:t>kritický</a:t>
            </a:r>
            <a:r>
              <a:rPr lang="en-US" dirty="0"/>
              <a:t> a </a:t>
            </a:r>
            <a:r>
              <a:rPr lang="en-US" dirty="0" err="1"/>
              <a:t>pokud</a:t>
            </a:r>
            <a:r>
              <a:rPr lang="en-US" dirty="0"/>
              <a:t> je v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zavedeno</a:t>
            </a:r>
            <a:r>
              <a:rPr lang="en-US" dirty="0"/>
              <a:t> </a:t>
            </a:r>
            <a:r>
              <a:rPr lang="en-US" dirty="0" err="1"/>
              <a:t>posuzování</a:t>
            </a:r>
            <a:r>
              <a:rPr lang="en-US" dirty="0"/>
              <a:t>, </a:t>
            </a:r>
            <a:r>
              <a:rPr lang="en-US" dirty="0" err="1"/>
              <a:t>které</a:t>
            </a:r>
            <a:r>
              <a:rPr lang="en-US" dirty="0"/>
              <a:t> </a:t>
            </a:r>
            <a:r>
              <a:rPr lang="en-US" dirty="0" err="1"/>
              <a:t>vyžaduje</a:t>
            </a:r>
            <a:r>
              <a:rPr lang="en-US" dirty="0"/>
              <a:t> </a:t>
            </a:r>
            <a:r>
              <a:rPr lang="en-US" dirty="0" err="1"/>
              <a:t>lidskou</a:t>
            </a:r>
            <a:r>
              <a:rPr lang="en-US" dirty="0"/>
              <a:t> </a:t>
            </a:r>
            <a:r>
              <a:rPr lang="en-US" dirty="0" err="1"/>
              <a:t>mysl</a:t>
            </a:r>
            <a:r>
              <a:rPr lang="en-US" dirty="0"/>
              <a:t>, </a:t>
            </a:r>
            <a:r>
              <a:rPr lang="en-US" dirty="0" err="1"/>
              <a:t>pak</a:t>
            </a:r>
            <a:r>
              <a:rPr lang="en-US" dirty="0"/>
              <a:t> </a:t>
            </a:r>
            <a:r>
              <a:rPr lang="en-US" dirty="0" err="1"/>
              <a:t>bychom</a:t>
            </a:r>
            <a:r>
              <a:rPr lang="en-US" dirty="0"/>
              <a:t> se do </a:t>
            </a:r>
            <a:r>
              <a:rPr lang="en-US" dirty="0" err="1"/>
              <a:t>převedení</a:t>
            </a:r>
            <a:r>
              <a:rPr lang="en-US" dirty="0"/>
              <a:t> </a:t>
            </a:r>
            <a:r>
              <a:rPr lang="en-US" dirty="0" err="1"/>
              <a:t>vůbec</a:t>
            </a:r>
            <a:r>
              <a:rPr lang="en-US" dirty="0"/>
              <a:t> </a:t>
            </a:r>
            <a:r>
              <a:rPr lang="en-US" dirty="0" err="1"/>
              <a:t>neměli</a:t>
            </a:r>
            <a:r>
              <a:rPr lang="en-US" dirty="0"/>
              <a:t> </a:t>
            </a:r>
            <a:r>
              <a:rPr lang="en-US" dirty="0" err="1"/>
              <a:t>pouštět</a:t>
            </a:r>
            <a:r>
              <a:rPr lang="en-US" dirty="0"/>
              <a:t>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</a:t>
            </a:r>
            <a:r>
              <a:rPr lang="en-US" dirty="0" err="1"/>
              <a:t>dalším</a:t>
            </a:r>
            <a:r>
              <a:rPr lang="en-US" dirty="0"/>
              <a:t> </a:t>
            </a:r>
            <a:r>
              <a:rPr lang="en-US" dirty="0" err="1"/>
              <a:t>bodu</a:t>
            </a:r>
            <a:r>
              <a:rPr lang="en-US" dirty="0"/>
              <a:t> je </a:t>
            </a:r>
            <a:r>
              <a:rPr lang="en-US" dirty="0" err="1"/>
              <a:t>kritické</a:t>
            </a:r>
            <a:r>
              <a:rPr lang="en-US" dirty="0"/>
              <a:t> </a:t>
            </a:r>
            <a:r>
              <a:rPr lang="en-US" dirty="0" err="1"/>
              <a:t>správně</a:t>
            </a:r>
            <a:r>
              <a:rPr lang="en-US" dirty="0"/>
              <a:t> </a:t>
            </a:r>
            <a:r>
              <a:rPr lang="en-US" dirty="0" err="1"/>
              <a:t>zanalyzovat</a:t>
            </a:r>
            <a:r>
              <a:rPr lang="en-US" dirty="0"/>
              <a:t> </a:t>
            </a:r>
            <a:r>
              <a:rPr lang="en-US" dirty="0" err="1"/>
              <a:t>celý</a:t>
            </a:r>
            <a:r>
              <a:rPr lang="en-US" dirty="0"/>
              <a:t> process a </a:t>
            </a:r>
            <a:r>
              <a:rPr lang="en-US" dirty="0" err="1"/>
              <a:t>popsat</a:t>
            </a:r>
            <a:r>
              <a:rPr lang="en-US" dirty="0"/>
              <a:t> ho </a:t>
            </a:r>
            <a:r>
              <a:rPr lang="en-US" dirty="0" err="1"/>
              <a:t>pomocí</a:t>
            </a:r>
            <a:r>
              <a:rPr lang="en-US" dirty="0"/>
              <a:t> </a:t>
            </a:r>
            <a:r>
              <a:rPr lang="en-US" dirty="0" err="1"/>
              <a:t>kroků</a:t>
            </a:r>
            <a:r>
              <a:rPr lang="en-US" dirty="0"/>
              <a:t>. </a:t>
            </a:r>
            <a:r>
              <a:rPr lang="en-US" dirty="0" err="1"/>
              <a:t>Často</a:t>
            </a:r>
            <a:r>
              <a:rPr lang="en-US" dirty="0"/>
              <a:t> se </a:t>
            </a:r>
            <a:r>
              <a:rPr lang="en-US" dirty="0" err="1"/>
              <a:t>stává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při</a:t>
            </a:r>
            <a:r>
              <a:rPr lang="en-US" dirty="0"/>
              <a:t> </a:t>
            </a:r>
            <a:r>
              <a:rPr lang="en-US" dirty="0" err="1"/>
              <a:t>této</a:t>
            </a:r>
            <a:r>
              <a:rPr lang="en-US" dirty="0"/>
              <a:t> </a:t>
            </a:r>
            <a:r>
              <a:rPr lang="en-US" dirty="0" err="1"/>
              <a:t>fázi</a:t>
            </a:r>
            <a:r>
              <a:rPr lang="en-US" dirty="0"/>
              <a:t> (a to </a:t>
            </a:r>
            <a:r>
              <a:rPr lang="en-US" dirty="0" err="1"/>
              <a:t>i</a:t>
            </a:r>
            <a:r>
              <a:rPr lang="en-US" dirty="0"/>
              <a:t> presto,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nedojde</a:t>
            </a:r>
            <a:r>
              <a:rPr lang="en-US" dirty="0"/>
              <a:t> k </a:t>
            </a:r>
            <a:r>
              <a:rPr lang="en-US" dirty="0" err="1"/>
              <a:t>nasazení</a:t>
            </a:r>
            <a:r>
              <a:rPr lang="en-US" dirty="0"/>
              <a:t> </a:t>
            </a:r>
            <a:r>
              <a:rPr lang="en-US" dirty="0" err="1"/>
              <a:t>robota</a:t>
            </a:r>
            <a:r>
              <a:rPr lang="en-US" dirty="0"/>
              <a:t>) </a:t>
            </a:r>
            <a:r>
              <a:rPr lang="en-US" dirty="0" err="1"/>
              <a:t>dojde</a:t>
            </a:r>
            <a:r>
              <a:rPr lang="en-US" dirty="0"/>
              <a:t> k </a:t>
            </a:r>
            <a:r>
              <a:rPr lang="en-US" dirty="0" err="1"/>
              <a:t>zefektivnění</a:t>
            </a:r>
            <a:r>
              <a:rPr lang="en-US" dirty="0"/>
              <a:t> </a:t>
            </a:r>
            <a:r>
              <a:rPr lang="en-US" dirty="0" err="1"/>
              <a:t>stávajících</a:t>
            </a:r>
            <a:r>
              <a:rPr lang="en-US" baseline="0" dirty="0"/>
              <a:t> </a:t>
            </a:r>
            <a:r>
              <a:rPr lang="en-US" baseline="0" dirty="0" err="1"/>
              <a:t>procesů</a:t>
            </a:r>
            <a:r>
              <a:rPr lang="en-US" baseline="0" dirty="0"/>
              <a:t>, </a:t>
            </a:r>
            <a:r>
              <a:rPr lang="en-US" baseline="0" dirty="0" err="1"/>
              <a:t>nekdy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k </a:t>
            </a:r>
            <a:r>
              <a:rPr lang="en-US" baseline="0" dirty="0" err="1"/>
              <a:t>vytvoření</a:t>
            </a:r>
            <a:r>
              <a:rPr lang="en-US" baseline="0" dirty="0"/>
              <a:t> </a:t>
            </a:r>
            <a:r>
              <a:rPr lang="en-US" baseline="0" dirty="0" err="1"/>
              <a:t>procesů</a:t>
            </a:r>
            <a:r>
              <a:rPr lang="en-US" baseline="0" dirty="0"/>
              <a:t> </a:t>
            </a:r>
            <a:r>
              <a:rPr lang="en-US" baseline="0" dirty="0" err="1"/>
              <a:t>zcela</a:t>
            </a:r>
            <a:r>
              <a:rPr lang="en-US" baseline="0" dirty="0"/>
              <a:t> </a:t>
            </a:r>
            <a:r>
              <a:rPr lang="en-US" baseline="0" dirty="0" err="1"/>
              <a:t>nových</a:t>
            </a:r>
            <a:r>
              <a:rPr lang="en-US" baseline="0" dirty="0"/>
              <a:t>. Je </a:t>
            </a:r>
            <a:r>
              <a:rPr lang="en-US" baseline="0" dirty="0" err="1"/>
              <a:t>také</a:t>
            </a:r>
            <a:r>
              <a:rPr lang="en-US" baseline="0" dirty="0"/>
              <a:t> </a:t>
            </a:r>
            <a:r>
              <a:rPr lang="en-US" baseline="0" dirty="0" err="1"/>
              <a:t>nutné</a:t>
            </a:r>
            <a:r>
              <a:rPr lang="en-US" baseline="0" dirty="0"/>
              <a:t> </a:t>
            </a:r>
            <a:r>
              <a:rPr lang="en-US" baseline="0" dirty="0" err="1"/>
              <a:t>izolovat</a:t>
            </a:r>
            <a:r>
              <a:rPr lang="en-US" baseline="0" dirty="0"/>
              <a:t> </a:t>
            </a:r>
            <a:r>
              <a:rPr lang="en-US" baseline="0" dirty="0" err="1"/>
              <a:t>správné</a:t>
            </a:r>
            <a:r>
              <a:rPr lang="en-US" baseline="0" dirty="0"/>
              <a:t> </a:t>
            </a:r>
            <a:r>
              <a:rPr lang="en-US" baseline="0" dirty="0" err="1"/>
              <a:t>nástroje</a:t>
            </a:r>
            <a:r>
              <a:rPr lang="en-US" baseline="0" dirty="0"/>
              <a:t>, </a:t>
            </a:r>
            <a:r>
              <a:rPr lang="en-US" baseline="0" dirty="0" err="1"/>
              <a:t>které</a:t>
            </a:r>
            <a:r>
              <a:rPr lang="en-US" baseline="0" dirty="0"/>
              <a:t> se </a:t>
            </a:r>
            <a:r>
              <a:rPr lang="en-US" baseline="0" dirty="0" err="1"/>
              <a:t>užívají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 </a:t>
            </a:r>
            <a:r>
              <a:rPr lang="en-US" baseline="0" dirty="0" err="1"/>
              <a:t>splnění</a:t>
            </a:r>
            <a:r>
              <a:rPr lang="en-US" baseline="0" dirty="0"/>
              <a:t> </a:t>
            </a:r>
            <a:r>
              <a:rPr lang="en-US" baseline="0" dirty="0" err="1"/>
              <a:t>úkolů</a:t>
            </a:r>
            <a:r>
              <a:rPr lang="en-US" baseline="0" dirty="0"/>
              <a:t>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68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</a:t>
            </a:r>
            <a:r>
              <a:rPr lang="en-US" dirty="0" err="1"/>
              <a:t>posledním</a:t>
            </a:r>
            <a:r>
              <a:rPr lang="en-US" dirty="0"/>
              <a:t> </a:t>
            </a:r>
            <a:r>
              <a:rPr lang="en-US" dirty="0" err="1"/>
              <a:t>kroku</a:t>
            </a:r>
            <a:r>
              <a:rPr lang="en-US" dirty="0"/>
              <a:t> (a v </a:t>
            </a:r>
            <a:r>
              <a:rPr lang="en-US" dirty="0" err="1"/>
              <a:t>nasazení</a:t>
            </a:r>
            <a:r>
              <a:rPr lang="en-US" dirty="0"/>
              <a:t> RPA </a:t>
            </a:r>
            <a:r>
              <a:rPr lang="en-US" dirty="0" err="1"/>
              <a:t>velmi</a:t>
            </a:r>
            <a:r>
              <a:rPr lang="en-US" dirty="0"/>
              <a:t> </a:t>
            </a:r>
            <a:r>
              <a:rPr lang="en-US" dirty="0" err="1"/>
              <a:t>důležitým</a:t>
            </a:r>
            <a:r>
              <a:rPr lang="en-US" dirty="0"/>
              <a:t>) se </a:t>
            </a:r>
            <a:r>
              <a:rPr lang="en-US" dirty="0" err="1"/>
              <a:t>ustanovuje</a:t>
            </a:r>
            <a:r>
              <a:rPr lang="en-US" dirty="0"/>
              <a:t> </a:t>
            </a:r>
            <a:r>
              <a:rPr lang="en-US" dirty="0" err="1"/>
              <a:t>ideálně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dirty="0"/>
              <a:t> </a:t>
            </a:r>
            <a:r>
              <a:rPr lang="en-US" dirty="0" err="1"/>
              <a:t>zaměstnanec</a:t>
            </a:r>
            <a:r>
              <a:rPr lang="en-US" baseline="0" dirty="0"/>
              <a:t> </a:t>
            </a:r>
            <a:r>
              <a:rPr lang="en-US" baseline="0" dirty="0" err="1"/>
              <a:t>zodpovědný</a:t>
            </a:r>
            <a:r>
              <a:rPr lang="en-US" baseline="0" dirty="0"/>
              <a:t> </a:t>
            </a:r>
            <a:r>
              <a:rPr lang="en-US" baseline="0" dirty="0" err="1"/>
              <a:t>za</a:t>
            </a:r>
            <a:r>
              <a:rPr lang="en-US" baseline="0" dirty="0"/>
              <a:t> </a:t>
            </a:r>
            <a:r>
              <a:rPr lang="en-US" baseline="0" dirty="0" err="1"/>
              <a:t>vedení</a:t>
            </a:r>
            <a:r>
              <a:rPr lang="en-US" baseline="0" dirty="0"/>
              <a:t> </a:t>
            </a:r>
            <a:r>
              <a:rPr lang="en-US" baseline="0" dirty="0" err="1"/>
              <a:t>automatizace</a:t>
            </a:r>
            <a:r>
              <a:rPr lang="en-US" baseline="0" dirty="0"/>
              <a:t> (</a:t>
            </a:r>
            <a:r>
              <a:rPr lang="en-US" baseline="0" dirty="0" err="1"/>
              <a:t>stavbu</a:t>
            </a:r>
            <a:r>
              <a:rPr lang="en-US" baseline="0" dirty="0"/>
              <a:t> </a:t>
            </a:r>
            <a:r>
              <a:rPr lang="en-US" baseline="0" dirty="0" err="1"/>
              <a:t>procesů</a:t>
            </a:r>
            <a:r>
              <a:rPr lang="en-US" baseline="0" dirty="0"/>
              <a:t> a </a:t>
            </a:r>
            <a:r>
              <a:rPr lang="en-US" baseline="0" dirty="0" err="1"/>
              <a:t>jejich</a:t>
            </a:r>
            <a:r>
              <a:rPr lang="en-US" baseline="0" dirty="0"/>
              <a:t> </a:t>
            </a:r>
            <a:r>
              <a:rPr lang="en-US" baseline="0" dirty="0" err="1"/>
              <a:t>ladění</a:t>
            </a:r>
            <a:r>
              <a:rPr lang="en-US" baseline="0" dirty="0"/>
              <a:t>). Je </a:t>
            </a:r>
            <a:r>
              <a:rPr lang="en-US" baseline="0" dirty="0" err="1"/>
              <a:t>nutno</a:t>
            </a:r>
            <a:r>
              <a:rPr lang="en-US" baseline="0" dirty="0"/>
              <a:t> </a:t>
            </a:r>
            <a:r>
              <a:rPr lang="en-US" baseline="0" dirty="0" err="1"/>
              <a:t>také</a:t>
            </a:r>
            <a:r>
              <a:rPr lang="en-US" baseline="0" dirty="0"/>
              <a:t> </a:t>
            </a:r>
            <a:r>
              <a:rPr lang="en-US" baseline="0" dirty="0" err="1"/>
              <a:t>zajistit</a:t>
            </a:r>
            <a:r>
              <a:rPr lang="en-US" baseline="0" dirty="0"/>
              <a:t>, aby </a:t>
            </a:r>
            <a:r>
              <a:rPr lang="en-US" baseline="0" dirty="0" err="1"/>
              <a:t>byly</a:t>
            </a:r>
            <a:r>
              <a:rPr lang="en-US" baseline="0" dirty="0"/>
              <a:t> </a:t>
            </a:r>
            <a:r>
              <a:rPr lang="en-US" baseline="0" dirty="0" err="1"/>
              <a:t>vstupy</a:t>
            </a:r>
            <a:r>
              <a:rPr lang="en-US" baseline="0" dirty="0"/>
              <a:t> a </a:t>
            </a:r>
            <a:r>
              <a:rPr lang="en-US" baseline="0" dirty="0" err="1"/>
              <a:t>výstupy</a:t>
            </a:r>
            <a:r>
              <a:rPr lang="en-US" baseline="0" dirty="0"/>
              <a:t> co </a:t>
            </a:r>
            <a:r>
              <a:rPr lang="en-US" baseline="0" dirty="0" err="1"/>
              <a:t>nejlépe</a:t>
            </a:r>
            <a:r>
              <a:rPr lang="en-US" baseline="0" dirty="0"/>
              <a:t> </a:t>
            </a:r>
            <a:r>
              <a:rPr lang="en-US" baseline="0" dirty="0" err="1"/>
              <a:t>koordinovány</a:t>
            </a:r>
            <a:r>
              <a:rPr lang="en-US" baseline="0" dirty="0"/>
              <a:t> (</a:t>
            </a:r>
            <a:r>
              <a:rPr lang="en-US" baseline="0" dirty="0" err="1"/>
              <a:t>nedocházelo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 </a:t>
            </a:r>
            <a:r>
              <a:rPr lang="en-US" baseline="0" dirty="0" err="1"/>
              <a:t>zdržení</a:t>
            </a:r>
            <a:r>
              <a:rPr lang="en-US" baseline="0" dirty="0"/>
              <a:t>) a </a:t>
            </a:r>
            <a:r>
              <a:rPr lang="en-US" baseline="0" dirty="0" err="1"/>
              <a:t>hlavně</a:t>
            </a:r>
            <a:r>
              <a:rPr lang="en-US" baseline="0" dirty="0"/>
              <a:t> aby </a:t>
            </a:r>
            <a:r>
              <a:rPr lang="en-US" baseline="0" dirty="0" err="1"/>
              <a:t>byli</a:t>
            </a:r>
            <a:r>
              <a:rPr lang="en-US" baseline="0" dirty="0"/>
              <a:t> </a:t>
            </a:r>
            <a:r>
              <a:rPr lang="en-US" baseline="0" dirty="0" err="1"/>
              <a:t>roboti</a:t>
            </a:r>
            <a:r>
              <a:rPr lang="en-US" baseline="0" dirty="0"/>
              <a:t> </a:t>
            </a:r>
            <a:r>
              <a:rPr lang="en-US" baseline="0" dirty="0" err="1"/>
              <a:t>pozitivně</a:t>
            </a:r>
            <a:r>
              <a:rPr lang="en-US" baseline="0" dirty="0"/>
              <a:t> </a:t>
            </a:r>
            <a:r>
              <a:rPr lang="en-US" baseline="0" dirty="0" err="1"/>
              <a:t>přijati</a:t>
            </a:r>
            <a:r>
              <a:rPr lang="en-US" baseline="0" dirty="0"/>
              <a:t> </a:t>
            </a:r>
            <a:r>
              <a:rPr lang="en-US" baseline="0" dirty="0" err="1"/>
              <a:t>napříč</a:t>
            </a:r>
            <a:r>
              <a:rPr lang="en-US" baseline="0" dirty="0"/>
              <a:t> </a:t>
            </a:r>
            <a:r>
              <a:rPr lang="en-US" baseline="0" dirty="0" err="1"/>
              <a:t>organizací</a:t>
            </a:r>
            <a:r>
              <a:rPr lang="en-US" baseline="0" dirty="0"/>
              <a:t> (robot </a:t>
            </a:r>
            <a:r>
              <a:rPr lang="en-US" baseline="0" dirty="0" err="1"/>
              <a:t>práci</a:t>
            </a:r>
            <a:r>
              <a:rPr lang="en-US" baseline="0" dirty="0"/>
              <a:t> </a:t>
            </a:r>
            <a:r>
              <a:rPr lang="en-US" baseline="0" dirty="0" err="1"/>
              <a:t>nekrade</a:t>
            </a:r>
            <a:r>
              <a:rPr lang="en-US" baseline="0" dirty="0"/>
              <a:t>, ale </a:t>
            </a:r>
            <a:r>
              <a:rPr lang="en-US" baseline="0" dirty="0" err="1"/>
              <a:t>pomáhá</a:t>
            </a:r>
            <a:r>
              <a:rPr lang="en-US" baseline="0" dirty="0"/>
              <a:t> s </a:t>
            </a:r>
            <a:r>
              <a:rPr lang="en-US" baseline="0" dirty="0" err="1"/>
              <a:t>těmi</a:t>
            </a:r>
            <a:r>
              <a:rPr lang="en-US" baseline="0" dirty="0"/>
              <a:t> </a:t>
            </a:r>
            <a:r>
              <a:rPr lang="en-US" baseline="0" dirty="0" err="1"/>
              <a:t>nejhoršími</a:t>
            </a:r>
            <a:r>
              <a:rPr lang="en-US" baseline="0" dirty="0"/>
              <a:t> </a:t>
            </a:r>
            <a:r>
              <a:rPr lang="en-US" baseline="0" dirty="0" err="1"/>
              <a:t>úkoly</a:t>
            </a:r>
            <a:r>
              <a:rPr lang="en-US" baseline="0" dirty="0"/>
              <a:t>)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90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94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projdeme</a:t>
            </a:r>
            <a:r>
              <a:rPr lang="en-US" dirty="0"/>
              <a:t> </a:t>
            </a:r>
            <a:r>
              <a:rPr lang="en-US" dirty="0" err="1"/>
              <a:t>předešlé</a:t>
            </a:r>
            <a:r>
              <a:rPr lang="en-US" dirty="0"/>
              <a:t> </a:t>
            </a:r>
            <a:r>
              <a:rPr lang="en-US" dirty="0" err="1"/>
              <a:t>výzvy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identifikujeme</a:t>
            </a:r>
            <a:r>
              <a:rPr lang="en-US" baseline="0" dirty="0"/>
              <a:t> </a:t>
            </a:r>
            <a:r>
              <a:rPr lang="en-US" baseline="0" dirty="0" err="1"/>
              <a:t>správné</a:t>
            </a:r>
            <a:r>
              <a:rPr lang="en-US" baseline="0" dirty="0"/>
              <a:t> </a:t>
            </a:r>
            <a:r>
              <a:rPr lang="en-US" baseline="0" dirty="0" err="1"/>
              <a:t>procesy</a:t>
            </a:r>
            <a:r>
              <a:rPr lang="en-US" baseline="0" dirty="0"/>
              <a:t>, </a:t>
            </a:r>
            <a:r>
              <a:rPr lang="en-US" baseline="0" dirty="0" err="1"/>
              <a:t>rozebereme</a:t>
            </a:r>
            <a:r>
              <a:rPr lang="en-US" baseline="0" dirty="0"/>
              <a:t> je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kroky</a:t>
            </a:r>
            <a:r>
              <a:rPr lang="en-US" baseline="0" dirty="0"/>
              <a:t> a </a:t>
            </a:r>
            <a:r>
              <a:rPr lang="en-US" baseline="0" dirty="0" err="1"/>
              <a:t>podaří</a:t>
            </a:r>
            <a:r>
              <a:rPr lang="en-US" baseline="0" dirty="0"/>
              <a:t> se </a:t>
            </a:r>
            <a:r>
              <a:rPr lang="en-US" baseline="0" dirty="0" err="1"/>
              <a:t>nám</a:t>
            </a:r>
            <a:r>
              <a:rPr lang="en-US" baseline="0" dirty="0"/>
              <a:t> </a:t>
            </a:r>
            <a:r>
              <a:rPr lang="en-US" baseline="0" dirty="0" err="1"/>
              <a:t>teoreticky</a:t>
            </a:r>
            <a:r>
              <a:rPr lang="en-US" baseline="0" dirty="0"/>
              <a:t> </a:t>
            </a:r>
            <a:r>
              <a:rPr lang="en-US" baseline="0" dirty="0" err="1"/>
              <a:t>celou</a:t>
            </a:r>
            <a:r>
              <a:rPr lang="en-US" baseline="0" dirty="0"/>
              <a:t> </a:t>
            </a:r>
            <a:r>
              <a:rPr lang="en-US" baseline="0" dirty="0" err="1"/>
              <a:t>operaci</a:t>
            </a:r>
            <a:r>
              <a:rPr lang="en-US" baseline="0" dirty="0"/>
              <a:t> </a:t>
            </a:r>
            <a:r>
              <a:rPr lang="en-US" baseline="0" dirty="0" err="1"/>
              <a:t>připravit</a:t>
            </a:r>
            <a:r>
              <a:rPr lang="en-US" baseline="0" dirty="0"/>
              <a:t>, </a:t>
            </a:r>
            <a:r>
              <a:rPr lang="en-US" baseline="0" dirty="0" err="1"/>
              <a:t>pak</a:t>
            </a:r>
            <a:r>
              <a:rPr lang="en-US" baseline="0" dirty="0"/>
              <a:t> </a:t>
            </a:r>
            <a:r>
              <a:rPr lang="en-US" baseline="0" dirty="0" err="1"/>
              <a:t>nastupuje</a:t>
            </a:r>
            <a:r>
              <a:rPr lang="en-US" baseline="0" dirty="0"/>
              <a:t> role SAP intelligent RPA </a:t>
            </a:r>
            <a:r>
              <a:rPr lang="en-US" baseline="0" dirty="0" err="1"/>
              <a:t>jako</a:t>
            </a:r>
            <a:r>
              <a:rPr lang="en-US" baseline="0" dirty="0"/>
              <a:t> </a:t>
            </a:r>
            <a:r>
              <a:rPr lang="en-US" baseline="0" dirty="0" err="1"/>
              <a:t>nástroje</a:t>
            </a:r>
            <a:r>
              <a:rPr lang="en-US" baseline="0" dirty="0"/>
              <a:t>, se </a:t>
            </a:r>
            <a:r>
              <a:rPr lang="en-US" baseline="0" dirty="0" err="1"/>
              <a:t>kterým</a:t>
            </a:r>
            <a:r>
              <a:rPr lang="en-US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Nastavíme</a:t>
            </a:r>
            <a:r>
              <a:rPr lang="en-US" baseline="0" dirty="0"/>
              <a:t> </a:t>
            </a:r>
            <a:r>
              <a:rPr lang="en-US" baseline="0" dirty="0" err="1"/>
              <a:t>automatizované</a:t>
            </a:r>
            <a:r>
              <a:rPr lang="en-US" baseline="0" dirty="0"/>
              <a:t> </a:t>
            </a:r>
            <a:r>
              <a:rPr lang="en-US" baseline="0" dirty="0" err="1"/>
              <a:t>aplikace</a:t>
            </a:r>
            <a:r>
              <a:rPr lang="en-US" baseline="0" dirty="0"/>
              <a:t> a </a:t>
            </a:r>
            <a:r>
              <a:rPr lang="en-US" baseline="0" dirty="0" err="1"/>
              <a:t>procesy</a:t>
            </a:r>
            <a:r>
              <a:rPr lang="en-US" baseline="0" dirty="0"/>
              <a:t> (</a:t>
            </a:r>
            <a:r>
              <a:rPr lang="en-US" baseline="0" dirty="0" err="1"/>
              <a:t>tzv</a:t>
            </a:r>
            <a:r>
              <a:rPr lang="en-US" baseline="0" dirty="0"/>
              <a:t>. </a:t>
            </a:r>
            <a:r>
              <a:rPr lang="en-US" baseline="0" dirty="0" err="1"/>
              <a:t>návrh</a:t>
            </a:r>
            <a:r>
              <a:rPr lang="en-US" baseline="0" dirty="0"/>
              <a:t> </a:t>
            </a:r>
            <a:r>
              <a:rPr lang="en-US" baseline="0" dirty="0" err="1"/>
              <a:t>pomocí</a:t>
            </a:r>
            <a:r>
              <a:rPr lang="en-US" baseline="0" dirty="0"/>
              <a:t> Desktop Studio)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Spouštíme</a:t>
            </a:r>
            <a:r>
              <a:rPr lang="en-US" baseline="0" dirty="0"/>
              <a:t> </a:t>
            </a:r>
            <a:r>
              <a:rPr lang="en-US" baseline="0" dirty="0" err="1"/>
              <a:t>navržené</a:t>
            </a:r>
            <a:r>
              <a:rPr lang="en-US" baseline="0" dirty="0"/>
              <a:t> </a:t>
            </a:r>
            <a:r>
              <a:rPr lang="en-US" baseline="0" dirty="0" err="1"/>
              <a:t>procesy</a:t>
            </a:r>
            <a:r>
              <a:rPr lang="en-US" baseline="0" dirty="0"/>
              <a:t> (</a:t>
            </a:r>
            <a:r>
              <a:rPr lang="en-US" baseline="0" dirty="0" err="1"/>
              <a:t>tzv</a:t>
            </a:r>
            <a:r>
              <a:rPr lang="en-US" baseline="0" dirty="0"/>
              <a:t>. </a:t>
            </a:r>
            <a:r>
              <a:rPr lang="en-US" baseline="0" dirty="0" err="1"/>
              <a:t>řízení</a:t>
            </a:r>
            <a:r>
              <a:rPr lang="en-US" baseline="0" dirty="0"/>
              <a:t> </a:t>
            </a:r>
            <a:r>
              <a:rPr lang="en-US" baseline="0" dirty="0" err="1"/>
              <a:t>pomocí</a:t>
            </a:r>
            <a:r>
              <a:rPr lang="en-US" baseline="0" dirty="0"/>
              <a:t> Desktop Agent)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Kontrolujeme</a:t>
            </a:r>
            <a:r>
              <a:rPr lang="en-US" baseline="0" dirty="0"/>
              <a:t> </a:t>
            </a:r>
            <a:r>
              <a:rPr lang="en-US" baseline="0" dirty="0" err="1"/>
              <a:t>běžící</a:t>
            </a:r>
            <a:r>
              <a:rPr lang="en-US" baseline="0" dirty="0"/>
              <a:t> </a:t>
            </a:r>
            <a:r>
              <a:rPr lang="en-US" baseline="0" dirty="0" err="1"/>
              <a:t>procesy</a:t>
            </a:r>
            <a:r>
              <a:rPr lang="en-US" baseline="0" dirty="0"/>
              <a:t> (</a:t>
            </a:r>
            <a:r>
              <a:rPr lang="en-US" baseline="0" dirty="0" err="1"/>
              <a:t>zde</a:t>
            </a:r>
            <a:r>
              <a:rPr lang="en-US" baseline="0" dirty="0"/>
              <a:t> </a:t>
            </a:r>
            <a:r>
              <a:rPr lang="en-US" baseline="0" dirty="0" err="1"/>
              <a:t>orchestruje</a:t>
            </a:r>
            <a:r>
              <a:rPr lang="en-US" baseline="0" dirty="0"/>
              <a:t> Cloud Factory)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 err="1"/>
              <a:t>Přidaná</a:t>
            </a:r>
            <a:r>
              <a:rPr lang="en-US" baseline="0" dirty="0"/>
              <a:t> </a:t>
            </a:r>
            <a:r>
              <a:rPr lang="en-US" baseline="0" dirty="0" err="1"/>
              <a:t>hodnota</a:t>
            </a:r>
            <a:r>
              <a:rPr lang="en-US" baseline="0" dirty="0"/>
              <a:t> </a:t>
            </a:r>
            <a:r>
              <a:rPr lang="en-US" baseline="0" dirty="0" err="1"/>
              <a:t>jsou</a:t>
            </a:r>
            <a:r>
              <a:rPr lang="en-US" baseline="0" dirty="0"/>
              <a:t> </a:t>
            </a:r>
            <a:r>
              <a:rPr lang="en-US" baseline="0" dirty="0" err="1"/>
              <a:t>předpřipravení</a:t>
            </a:r>
            <a:r>
              <a:rPr lang="en-US" baseline="0" dirty="0"/>
              <a:t> </a:t>
            </a:r>
            <a:r>
              <a:rPr lang="en-US" baseline="0" dirty="0" err="1"/>
              <a:t>boti</a:t>
            </a:r>
            <a:r>
              <a:rPr lang="en-US" baseline="0" dirty="0"/>
              <a:t>, </a:t>
            </a:r>
            <a:r>
              <a:rPr lang="en-US" baseline="0" dirty="0" err="1"/>
              <a:t>kkteří</a:t>
            </a:r>
            <a:r>
              <a:rPr lang="en-US" baseline="0" dirty="0"/>
              <a:t> </a:t>
            </a:r>
            <a:r>
              <a:rPr lang="en-US" baseline="0" dirty="0" err="1"/>
              <a:t>jdou</a:t>
            </a:r>
            <a:r>
              <a:rPr lang="en-US" baseline="0" dirty="0"/>
              <a:t> z Cloud factory </a:t>
            </a:r>
            <a:r>
              <a:rPr lang="en-US" baseline="0" dirty="0" err="1"/>
              <a:t>stáhnout</a:t>
            </a:r>
            <a:r>
              <a:rPr lang="en-US" baseline="0" dirty="0"/>
              <a:t>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1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Inteligentní</a:t>
            </a:r>
            <a:r>
              <a:rPr lang="en-US" dirty="0"/>
              <a:t> </a:t>
            </a:r>
            <a:r>
              <a:rPr lang="en-US" dirty="0" err="1"/>
              <a:t>technolgie</a:t>
            </a:r>
            <a:r>
              <a:rPr lang="en-US" dirty="0"/>
              <a:t> a </a:t>
            </a:r>
            <a:r>
              <a:rPr lang="en-US" dirty="0" err="1"/>
              <a:t>konkrétně</a:t>
            </a:r>
            <a:r>
              <a:rPr lang="en-US" dirty="0"/>
              <a:t> RPA (</a:t>
            </a:r>
            <a:r>
              <a:rPr lang="en-US" dirty="0" err="1"/>
              <a:t>robotickou</a:t>
            </a:r>
            <a:r>
              <a:rPr lang="en-US" dirty="0"/>
              <a:t> </a:t>
            </a:r>
            <a:r>
              <a:rPr lang="en-US" dirty="0" err="1"/>
              <a:t>automatizaci</a:t>
            </a:r>
            <a:r>
              <a:rPr lang="en-US" dirty="0"/>
              <a:t>) </a:t>
            </a:r>
            <a:r>
              <a:rPr lang="en-US" dirty="0" err="1"/>
              <a:t>výstižně</a:t>
            </a:r>
            <a:r>
              <a:rPr lang="en-US" dirty="0"/>
              <a:t> </a:t>
            </a:r>
            <a:r>
              <a:rPr lang="en-US" dirty="0" err="1"/>
              <a:t>charakterizuje</a:t>
            </a:r>
            <a:r>
              <a:rPr lang="en-US" dirty="0"/>
              <a:t> </a:t>
            </a:r>
            <a:r>
              <a:rPr lang="en-US" dirty="0" err="1"/>
              <a:t>citát</a:t>
            </a:r>
            <a:r>
              <a:rPr lang="en-US" dirty="0"/>
              <a:t> </a:t>
            </a:r>
            <a:r>
              <a:rPr lang="en-US" dirty="0" err="1"/>
              <a:t>jedné</a:t>
            </a:r>
            <a:r>
              <a:rPr lang="en-US" dirty="0"/>
              <a:t> </a:t>
            </a:r>
            <a:r>
              <a:rPr lang="en-US" dirty="0" err="1"/>
              <a:t>datové</a:t>
            </a:r>
            <a:r>
              <a:rPr lang="en-US" dirty="0"/>
              <a:t> </a:t>
            </a:r>
            <a:r>
              <a:rPr lang="en-US" dirty="0" err="1"/>
              <a:t>analytičky</a:t>
            </a:r>
            <a:r>
              <a:rPr lang="en-US" dirty="0"/>
              <a:t> – </a:t>
            </a:r>
            <a:r>
              <a:rPr lang="en-US" dirty="0" err="1"/>
              <a:t>celé</a:t>
            </a:r>
            <a:r>
              <a:rPr lang="en-US" dirty="0"/>
              <a:t> to je o </a:t>
            </a:r>
            <a:r>
              <a:rPr lang="en-US" dirty="0" err="1"/>
              <a:t>skloubení</a:t>
            </a:r>
            <a:r>
              <a:rPr lang="en-US" dirty="0"/>
              <a:t> </a:t>
            </a:r>
            <a:r>
              <a:rPr lang="en-US" dirty="0" err="1"/>
              <a:t>Vašich</a:t>
            </a:r>
            <a:r>
              <a:rPr lang="en-US" dirty="0"/>
              <a:t> </a:t>
            </a:r>
            <a:r>
              <a:rPr lang="en-US" dirty="0" err="1"/>
              <a:t>digitálních</a:t>
            </a:r>
            <a:r>
              <a:rPr lang="en-US" baseline="0" dirty="0"/>
              <a:t> </a:t>
            </a:r>
            <a:r>
              <a:rPr lang="en-US" baseline="0" dirty="0" err="1"/>
              <a:t>snů</a:t>
            </a:r>
            <a:r>
              <a:rPr lang="en-US" baseline="0" dirty="0"/>
              <a:t> a </a:t>
            </a:r>
            <a:r>
              <a:rPr lang="en-US" baseline="0" dirty="0" err="1"/>
              <a:t>korporátních</a:t>
            </a:r>
            <a:r>
              <a:rPr lang="en-US" baseline="0" dirty="0"/>
              <a:t> </a:t>
            </a:r>
            <a:r>
              <a:rPr lang="en-US" baseline="0" dirty="0" err="1"/>
              <a:t>nočních</a:t>
            </a:r>
            <a:r>
              <a:rPr lang="en-US" baseline="0" dirty="0"/>
              <a:t> </a:t>
            </a:r>
            <a:r>
              <a:rPr lang="en-US" baseline="0" dirty="0" err="1"/>
              <a:t>můr</a:t>
            </a:r>
            <a:r>
              <a:rPr lang="en-US" baseline="0" dirty="0"/>
              <a:t> – a to </a:t>
            </a:r>
            <a:r>
              <a:rPr lang="en-US" baseline="0" dirty="0" err="1"/>
              <a:t>ideálně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jeden</a:t>
            </a:r>
            <a:r>
              <a:rPr lang="en-US" baseline="0" dirty="0"/>
              <a:t> </a:t>
            </a:r>
            <a:r>
              <a:rPr lang="en-US" baseline="0" dirty="0" err="1"/>
              <a:t>klik</a:t>
            </a:r>
            <a:r>
              <a:rPr lang="en-US" baseline="0" dirty="0"/>
              <a:t>…</a:t>
            </a:r>
            <a:endParaRPr lang="cs-CZ" dirty="0"/>
          </a:p>
          <a:p>
            <a:r>
              <a:rPr lang="en-US" baseline="0" dirty="0" err="1"/>
              <a:t>Pokusím</a:t>
            </a:r>
            <a:r>
              <a:rPr lang="en-US" baseline="0" dirty="0"/>
              <a:t> se </a:t>
            </a:r>
            <a:r>
              <a:rPr lang="en-US" baseline="0" dirty="0" err="1"/>
              <a:t>nyní</a:t>
            </a:r>
            <a:r>
              <a:rPr lang="en-US" baseline="0" dirty="0"/>
              <a:t> </a:t>
            </a:r>
            <a:r>
              <a:rPr lang="en-US" baseline="0" dirty="0" err="1"/>
              <a:t>popsat</a:t>
            </a:r>
            <a:r>
              <a:rPr lang="en-US" baseline="0" dirty="0"/>
              <a:t>, </a:t>
            </a:r>
            <a:r>
              <a:rPr lang="en-US" baseline="0" dirty="0" err="1"/>
              <a:t>jakým</a:t>
            </a:r>
            <a:r>
              <a:rPr lang="en-US" baseline="0" dirty="0"/>
              <a:t> </a:t>
            </a:r>
            <a:r>
              <a:rPr lang="en-US" baseline="0" dirty="0" err="1"/>
              <a:t>způsobem</a:t>
            </a:r>
            <a:r>
              <a:rPr lang="en-US" baseline="0" dirty="0"/>
              <a:t> </a:t>
            </a:r>
            <a:r>
              <a:rPr lang="en-US" baseline="0" dirty="0" err="1"/>
              <a:t>identifikovat</a:t>
            </a:r>
            <a:r>
              <a:rPr lang="en-US" baseline="0" dirty="0"/>
              <a:t> </a:t>
            </a:r>
            <a:r>
              <a:rPr lang="en-US" baseline="0" dirty="0" err="1"/>
              <a:t>vhodné</a:t>
            </a:r>
            <a:r>
              <a:rPr lang="en-US" baseline="0" dirty="0"/>
              <a:t> </a:t>
            </a:r>
            <a:r>
              <a:rPr lang="en-US" baseline="0" dirty="0" err="1"/>
              <a:t>procesy</a:t>
            </a:r>
            <a:r>
              <a:rPr lang="en-US" baseline="0" dirty="0"/>
              <a:t> v </a:t>
            </a:r>
            <a:r>
              <a:rPr lang="en-US" baseline="0" dirty="0" err="1"/>
              <a:t>korporátní</a:t>
            </a:r>
            <a:r>
              <a:rPr lang="en-US" baseline="0" dirty="0"/>
              <a:t> </a:t>
            </a:r>
            <a:r>
              <a:rPr lang="en-US" baseline="0" dirty="0" err="1"/>
              <a:t>sféře</a:t>
            </a:r>
            <a:r>
              <a:rPr lang="en-US" baseline="0" dirty="0"/>
              <a:t> a </a:t>
            </a:r>
            <a:r>
              <a:rPr lang="en-US" baseline="0" dirty="0" err="1"/>
              <a:t>postupně</a:t>
            </a:r>
            <a:r>
              <a:rPr lang="en-US" baseline="0" dirty="0"/>
              <a:t> </a:t>
            </a:r>
            <a:r>
              <a:rPr lang="en-US" baseline="0" dirty="0" err="1"/>
              <a:t>přejdu</a:t>
            </a:r>
            <a:r>
              <a:rPr lang="en-US" baseline="0" dirty="0"/>
              <a:t> k </a:t>
            </a:r>
            <a:r>
              <a:rPr lang="en-US" baseline="0" dirty="0" err="1"/>
              <a:t>popisu</a:t>
            </a:r>
            <a:r>
              <a:rPr lang="en-US" baseline="0" dirty="0"/>
              <a:t> </a:t>
            </a:r>
            <a:r>
              <a:rPr lang="en-US" baseline="0" dirty="0" err="1"/>
              <a:t>architektury</a:t>
            </a:r>
            <a:r>
              <a:rPr lang="en-US" baseline="0" dirty="0"/>
              <a:t> </a:t>
            </a:r>
            <a:r>
              <a:rPr lang="en-US" baseline="0" dirty="0" err="1"/>
              <a:t>celé</a:t>
            </a:r>
            <a:r>
              <a:rPr lang="en-US" baseline="0" dirty="0"/>
              <a:t> </a:t>
            </a:r>
            <a:r>
              <a:rPr lang="en-US" baseline="0" dirty="0" err="1"/>
              <a:t>aplikace</a:t>
            </a:r>
            <a:r>
              <a:rPr lang="en-US" baseline="0" dirty="0"/>
              <a:t>, </a:t>
            </a:r>
            <a:r>
              <a:rPr lang="en-US" baseline="0" dirty="0" err="1"/>
              <a:t>která</a:t>
            </a:r>
            <a:r>
              <a:rPr lang="en-US" baseline="0" dirty="0"/>
              <a:t> je </a:t>
            </a:r>
            <a:r>
              <a:rPr lang="en-US" baseline="0" dirty="0" err="1"/>
              <a:t>nutná</a:t>
            </a:r>
            <a:r>
              <a:rPr lang="en-US" baseline="0" dirty="0"/>
              <a:t> k </a:t>
            </a:r>
            <a:r>
              <a:rPr lang="en-US" baseline="0" dirty="0" err="1"/>
              <a:t>pochopený</a:t>
            </a:r>
            <a:r>
              <a:rPr lang="en-US" baseline="0" dirty="0"/>
              <a:t> </a:t>
            </a:r>
            <a:r>
              <a:rPr lang="en-US" baseline="0" dirty="0" err="1"/>
              <a:t>mechanizmu</a:t>
            </a:r>
            <a:r>
              <a:rPr lang="en-US" baseline="0" dirty="0"/>
              <a:t>, </a:t>
            </a:r>
            <a:r>
              <a:rPr lang="en-US" baseline="0" dirty="0" err="1"/>
              <a:t>jakým</a:t>
            </a:r>
            <a:r>
              <a:rPr lang="en-US" baseline="0" dirty="0"/>
              <a:t> RPA </a:t>
            </a:r>
            <a:r>
              <a:rPr lang="en-US" baseline="0" dirty="0" err="1"/>
              <a:t>pracuje</a:t>
            </a:r>
            <a:r>
              <a:rPr lang="en-US" baseline="0" dirty="0"/>
              <a:t>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3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Nyní</a:t>
            </a:r>
            <a:r>
              <a:rPr lang="en-US" dirty="0"/>
              <a:t> </a:t>
            </a:r>
            <a:r>
              <a:rPr lang="en-US" dirty="0" err="1"/>
              <a:t>zkusím</a:t>
            </a:r>
            <a:r>
              <a:rPr lang="en-US" dirty="0"/>
              <a:t> </a:t>
            </a:r>
            <a:r>
              <a:rPr lang="en-US" dirty="0" err="1"/>
              <a:t>trochu</a:t>
            </a:r>
            <a:r>
              <a:rPr lang="en-US" dirty="0"/>
              <a:t> </a:t>
            </a:r>
            <a:r>
              <a:rPr lang="en-US" dirty="0" err="1"/>
              <a:t>přiblížit</a:t>
            </a:r>
            <a:r>
              <a:rPr lang="en-US" dirty="0"/>
              <a:t> </a:t>
            </a:r>
            <a:r>
              <a:rPr lang="en-US" dirty="0" err="1"/>
              <a:t>architekturu</a:t>
            </a:r>
            <a:r>
              <a:rPr lang="en-US" dirty="0"/>
              <a:t> </a:t>
            </a:r>
            <a:r>
              <a:rPr lang="en-US" dirty="0" err="1"/>
              <a:t>popsaných</a:t>
            </a:r>
            <a:r>
              <a:rPr lang="en-US" dirty="0"/>
              <a:t> </a:t>
            </a:r>
            <a:r>
              <a:rPr lang="en-US" dirty="0" err="1"/>
              <a:t>nástrojů</a:t>
            </a:r>
            <a:r>
              <a:rPr lang="en-US" dirty="0"/>
              <a:t>.</a:t>
            </a:r>
            <a:r>
              <a:rPr lang="en-US" baseline="0" dirty="0"/>
              <a:t> Na </a:t>
            </a:r>
            <a:r>
              <a:rPr lang="en-US" baseline="0" dirty="0" err="1"/>
              <a:t>tomto</a:t>
            </a:r>
            <a:r>
              <a:rPr lang="en-US" baseline="0" dirty="0"/>
              <a:t> </a:t>
            </a:r>
            <a:r>
              <a:rPr lang="en-US" baseline="0" dirty="0" err="1"/>
              <a:t>obrázku</a:t>
            </a:r>
            <a:r>
              <a:rPr lang="en-US" baseline="0" dirty="0"/>
              <a:t> </a:t>
            </a:r>
            <a:r>
              <a:rPr lang="en-US" baseline="0" dirty="0" err="1"/>
              <a:t>vidíme</a:t>
            </a:r>
            <a:r>
              <a:rPr lang="en-US" baseline="0" dirty="0"/>
              <a:t> </a:t>
            </a:r>
            <a:r>
              <a:rPr lang="en-US" baseline="0" dirty="0" err="1"/>
              <a:t>výpočetní</a:t>
            </a:r>
            <a:r>
              <a:rPr lang="en-US" baseline="0" dirty="0"/>
              <a:t> </a:t>
            </a:r>
            <a:r>
              <a:rPr lang="en-US" baseline="0" dirty="0" err="1"/>
              <a:t>stanici</a:t>
            </a:r>
            <a:r>
              <a:rPr lang="en-US" baseline="0" dirty="0"/>
              <a:t> (</a:t>
            </a:r>
            <a:r>
              <a:rPr lang="en-US" baseline="0" dirty="0" err="1"/>
              <a:t>budoucího</a:t>
            </a:r>
            <a:r>
              <a:rPr lang="en-US" baseline="0" dirty="0"/>
              <a:t> </a:t>
            </a:r>
            <a:r>
              <a:rPr lang="en-US" baseline="0" dirty="0" err="1"/>
              <a:t>robota</a:t>
            </a:r>
            <a:r>
              <a:rPr lang="en-US" baseline="0" dirty="0"/>
              <a:t>) a v </a:t>
            </a:r>
            <a:r>
              <a:rPr lang="en-US" baseline="0" dirty="0" err="1"/>
              <a:t>pozadí</a:t>
            </a:r>
            <a:r>
              <a:rPr lang="en-US" baseline="0" dirty="0"/>
              <a:t> cloud, se </a:t>
            </a:r>
            <a:r>
              <a:rPr lang="en-US" baseline="0" dirty="0" err="1"/>
              <a:t>kterým</a:t>
            </a:r>
            <a:r>
              <a:rPr lang="en-US" baseline="0" dirty="0"/>
              <a:t> </a:t>
            </a:r>
            <a:r>
              <a:rPr lang="en-US" baseline="0" dirty="0" err="1"/>
              <a:t>může</a:t>
            </a:r>
            <a:r>
              <a:rPr lang="en-US" baseline="0" dirty="0"/>
              <a:t> </a:t>
            </a:r>
            <a:r>
              <a:rPr lang="en-US" baseline="0" dirty="0" err="1"/>
              <a:t>komunikovat</a:t>
            </a:r>
            <a:r>
              <a:rPr lang="en-US" baseline="0" dirty="0"/>
              <a:t> KLIK</a:t>
            </a:r>
          </a:p>
          <a:p>
            <a:r>
              <a:rPr lang="en-US" baseline="0" dirty="0"/>
              <a:t>Na </a:t>
            </a:r>
            <a:r>
              <a:rPr lang="en-US" baseline="0" dirty="0" err="1"/>
              <a:t>stanici</a:t>
            </a:r>
            <a:r>
              <a:rPr lang="en-US" baseline="0" dirty="0"/>
              <a:t> se </a:t>
            </a:r>
            <a:r>
              <a:rPr lang="en-US" baseline="0" dirty="0" err="1"/>
              <a:t>instalují</a:t>
            </a:r>
            <a:r>
              <a:rPr lang="en-US" baseline="0" dirty="0"/>
              <a:t> Desktop Studio a Desktop Agent,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cloudu</a:t>
            </a:r>
            <a:r>
              <a:rPr lang="en-US" baseline="0" dirty="0"/>
              <a:t> </a:t>
            </a:r>
            <a:r>
              <a:rPr lang="en-US" baseline="0" dirty="0" err="1"/>
              <a:t>pak</a:t>
            </a:r>
            <a:r>
              <a:rPr lang="en-US" baseline="0" dirty="0"/>
              <a:t> </a:t>
            </a:r>
            <a:r>
              <a:rPr lang="en-US" baseline="0" dirty="0" err="1"/>
              <a:t>běží</a:t>
            </a:r>
            <a:r>
              <a:rPr lang="en-US" baseline="0" dirty="0"/>
              <a:t> Cloud Factory. KLIK</a:t>
            </a:r>
          </a:p>
          <a:p>
            <a:r>
              <a:rPr lang="en-US" baseline="0" dirty="0" err="1"/>
              <a:t>Celá</a:t>
            </a:r>
            <a:r>
              <a:rPr lang="en-US" baseline="0" dirty="0"/>
              <a:t> </a:t>
            </a:r>
            <a:r>
              <a:rPr lang="en-US" baseline="0" dirty="0" err="1"/>
              <a:t>lokální</a:t>
            </a:r>
            <a:r>
              <a:rPr lang="en-US" baseline="0" dirty="0"/>
              <a:t> </a:t>
            </a:r>
            <a:r>
              <a:rPr lang="en-US" baseline="0" dirty="0" err="1"/>
              <a:t>technologie</a:t>
            </a:r>
            <a:r>
              <a:rPr lang="en-US" baseline="0" dirty="0"/>
              <a:t> </a:t>
            </a:r>
            <a:r>
              <a:rPr lang="en-US" baseline="0" dirty="0" err="1"/>
              <a:t>běží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odzkoušené</a:t>
            </a:r>
            <a:r>
              <a:rPr lang="en-US" baseline="0" dirty="0"/>
              <a:t> </a:t>
            </a:r>
            <a:r>
              <a:rPr lang="en-US" baseline="0" dirty="0" err="1"/>
              <a:t>kombinaci</a:t>
            </a:r>
            <a:r>
              <a:rPr lang="en-US" baseline="0" dirty="0"/>
              <a:t> JAVA (JDK, JRE) s Node.js, </a:t>
            </a:r>
            <a:r>
              <a:rPr lang="en-US" baseline="0" dirty="0" err="1"/>
              <a:t>celá</a:t>
            </a:r>
            <a:r>
              <a:rPr lang="en-US" baseline="0" dirty="0"/>
              <a:t> </a:t>
            </a:r>
            <a:r>
              <a:rPr lang="en-US" baseline="0" dirty="0" err="1"/>
              <a:t>tvorba</a:t>
            </a:r>
            <a:r>
              <a:rPr lang="en-US" baseline="0" dirty="0"/>
              <a:t> je v </a:t>
            </a:r>
            <a:r>
              <a:rPr lang="en-US" baseline="0" dirty="0" err="1"/>
              <a:t>programovacím</a:t>
            </a:r>
            <a:r>
              <a:rPr lang="en-US" baseline="0" dirty="0"/>
              <a:t> </a:t>
            </a:r>
            <a:r>
              <a:rPr lang="en-US" baseline="0" dirty="0" err="1"/>
              <a:t>jazyce</a:t>
            </a:r>
            <a:r>
              <a:rPr lang="en-US" baseline="0" dirty="0"/>
              <a:t> JavaScript KLIK</a:t>
            </a:r>
          </a:p>
          <a:p>
            <a:r>
              <a:rPr lang="en-US" baseline="0" dirty="0"/>
              <a:t>V </a:t>
            </a:r>
            <a:r>
              <a:rPr lang="en-US" baseline="0" dirty="0" err="1"/>
              <a:t>současné</a:t>
            </a:r>
            <a:r>
              <a:rPr lang="en-US" baseline="0" dirty="0"/>
              <a:t> </a:t>
            </a:r>
            <a:r>
              <a:rPr lang="en-US" baseline="0" dirty="0" err="1"/>
              <a:t>chvíli</a:t>
            </a:r>
            <a:r>
              <a:rPr lang="en-US" baseline="0" dirty="0"/>
              <a:t> </a:t>
            </a:r>
            <a:r>
              <a:rPr lang="en-US" baseline="0" dirty="0" err="1"/>
              <a:t>dostupná</a:t>
            </a:r>
            <a:r>
              <a:rPr lang="en-US" baseline="0" dirty="0"/>
              <a:t> </a:t>
            </a:r>
            <a:r>
              <a:rPr lang="en-US" baseline="0" dirty="0" err="1"/>
              <a:t>jen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Windows, </a:t>
            </a:r>
            <a:r>
              <a:rPr lang="en-US" baseline="0" dirty="0" err="1"/>
              <a:t>ostatní</a:t>
            </a:r>
            <a:r>
              <a:rPr lang="en-US" baseline="0" dirty="0"/>
              <a:t> platform </a:t>
            </a:r>
            <a:r>
              <a:rPr lang="en-US" baseline="0" dirty="0" err="1"/>
              <a:t>jsou</a:t>
            </a:r>
            <a:r>
              <a:rPr lang="en-US" baseline="0" dirty="0"/>
              <a:t> </a:t>
            </a:r>
            <a:r>
              <a:rPr lang="en-US" baseline="0" dirty="0" err="1"/>
              <a:t>však</a:t>
            </a:r>
            <a:r>
              <a:rPr lang="en-US" baseline="0" dirty="0"/>
              <a:t> v </a:t>
            </a:r>
            <a:r>
              <a:rPr lang="en-US" baseline="0" dirty="0" err="1"/>
              <a:t>plánu</a:t>
            </a:r>
            <a:endParaRPr lang="en-US" baseline="0" dirty="0"/>
          </a:p>
          <a:p>
            <a:r>
              <a:rPr lang="en-US" baseline="0" dirty="0" err="1"/>
              <a:t>Začnu</a:t>
            </a:r>
            <a:r>
              <a:rPr lang="en-US" baseline="0" dirty="0"/>
              <a:t> </a:t>
            </a:r>
            <a:r>
              <a:rPr lang="en-US" baseline="0" dirty="0" err="1"/>
              <a:t>nyní</a:t>
            </a:r>
            <a:r>
              <a:rPr lang="en-US" baseline="0" dirty="0"/>
              <a:t> s </a:t>
            </a:r>
            <a:r>
              <a:rPr lang="en-US" baseline="0" dirty="0" err="1"/>
              <a:t>popisem</a:t>
            </a:r>
            <a:r>
              <a:rPr lang="en-US" baseline="0" dirty="0"/>
              <a:t> </a:t>
            </a:r>
            <a:r>
              <a:rPr lang="en-US" baseline="0" dirty="0" err="1"/>
              <a:t>navrhující</a:t>
            </a:r>
            <a:r>
              <a:rPr lang="en-US" baseline="0" dirty="0"/>
              <a:t> </a:t>
            </a:r>
            <a:r>
              <a:rPr lang="en-US" baseline="0" dirty="0" err="1"/>
              <a:t>aplikace</a:t>
            </a:r>
            <a:r>
              <a:rPr lang="en-US" baseline="0" dirty="0"/>
              <a:t> KLIK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25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Při</a:t>
            </a:r>
            <a:r>
              <a:rPr lang="en-US" dirty="0"/>
              <a:t> </a:t>
            </a:r>
            <a:r>
              <a:rPr lang="en-US" dirty="0" err="1"/>
              <a:t>spuštění</a:t>
            </a:r>
            <a:r>
              <a:rPr lang="en-US" dirty="0"/>
              <a:t> desktop </a:t>
            </a:r>
            <a:r>
              <a:rPr lang="en-US" dirty="0" err="1"/>
              <a:t>studia</a:t>
            </a:r>
            <a:r>
              <a:rPr lang="en-US" dirty="0"/>
              <a:t> </a:t>
            </a:r>
            <a:r>
              <a:rPr lang="en-US" dirty="0" err="1"/>
              <a:t>nás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první</a:t>
            </a:r>
            <a:r>
              <a:rPr lang="en-US" baseline="0" dirty="0"/>
              <a:t> </a:t>
            </a:r>
            <a:r>
              <a:rPr lang="en-US" baseline="0" dirty="0" err="1"/>
              <a:t>pohled</a:t>
            </a:r>
            <a:r>
              <a:rPr lang="en-US" baseline="0" dirty="0"/>
              <a:t> </a:t>
            </a:r>
            <a:r>
              <a:rPr lang="en-US" baseline="0" dirty="0" err="1"/>
              <a:t>zaujme</a:t>
            </a:r>
            <a:r>
              <a:rPr lang="en-US" baseline="0" dirty="0"/>
              <a:t> </a:t>
            </a:r>
            <a:r>
              <a:rPr lang="en-US" baseline="0" dirty="0" err="1"/>
              <a:t>levý</a:t>
            </a:r>
            <a:r>
              <a:rPr lang="en-US" baseline="0" dirty="0"/>
              <a:t> panel – ten </a:t>
            </a:r>
            <a:r>
              <a:rPr lang="en-US" baseline="0" dirty="0" err="1"/>
              <a:t>odděluje</a:t>
            </a:r>
            <a:r>
              <a:rPr lang="en-US" baseline="0" dirty="0"/>
              <a:t> </a:t>
            </a:r>
            <a:r>
              <a:rPr lang="en-US" baseline="0" dirty="0" err="1"/>
              <a:t>aplikaci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4 </a:t>
            </a:r>
            <a:r>
              <a:rPr lang="en-US" baseline="0" dirty="0" err="1"/>
              <a:t>nezávislé</a:t>
            </a:r>
            <a:r>
              <a:rPr lang="en-US" baseline="0" dirty="0"/>
              <a:t> </a:t>
            </a:r>
            <a:r>
              <a:rPr lang="en-US" baseline="0" dirty="0" err="1"/>
              <a:t>celky</a:t>
            </a:r>
            <a:r>
              <a:rPr lang="en-US" baseline="0" dirty="0"/>
              <a:t>, </a:t>
            </a:r>
            <a:r>
              <a:rPr lang="en-US" baseline="0" dirty="0" err="1"/>
              <a:t>které</a:t>
            </a:r>
            <a:r>
              <a:rPr lang="en-US" baseline="0" dirty="0"/>
              <a:t> </a:t>
            </a:r>
            <a:r>
              <a:rPr lang="en-US" baseline="0" dirty="0" err="1"/>
              <a:t>navzájem</a:t>
            </a:r>
            <a:r>
              <a:rPr lang="en-US" baseline="0" dirty="0"/>
              <a:t> </a:t>
            </a:r>
            <a:r>
              <a:rPr lang="en-US" baseline="0" dirty="0" err="1"/>
              <a:t>kooperují</a:t>
            </a:r>
            <a:r>
              <a:rPr lang="en-US" baseline="0" dirty="0"/>
              <a:t> a </a:t>
            </a:r>
            <a:r>
              <a:rPr lang="en-US" baseline="0" dirty="0" err="1"/>
              <a:t>tvoří</a:t>
            </a:r>
            <a:r>
              <a:rPr lang="en-US" baseline="0" dirty="0"/>
              <a:t> </a:t>
            </a:r>
            <a:r>
              <a:rPr lang="en-US" baseline="0" dirty="0" err="1"/>
              <a:t>páteř</a:t>
            </a:r>
            <a:r>
              <a:rPr lang="en-US" baseline="0" dirty="0"/>
              <a:t> </a:t>
            </a:r>
            <a:r>
              <a:rPr lang="en-US" baseline="0" dirty="0" err="1"/>
              <a:t>celého</a:t>
            </a:r>
            <a:r>
              <a:rPr lang="en-US" baseline="0" dirty="0"/>
              <a:t> </a:t>
            </a:r>
            <a:r>
              <a:rPr lang="en-US" baseline="0" dirty="0" err="1"/>
              <a:t>procesu</a:t>
            </a:r>
            <a:r>
              <a:rPr lang="en-US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Applikace</a:t>
            </a:r>
            <a:r>
              <a:rPr lang="en-US" baseline="0" dirty="0"/>
              <a:t> – </a:t>
            </a:r>
            <a:r>
              <a:rPr lang="en-US" baseline="0" dirty="0" err="1"/>
              <a:t>slouží</a:t>
            </a:r>
            <a:r>
              <a:rPr lang="en-US" baseline="0" dirty="0"/>
              <a:t> k </a:t>
            </a:r>
            <a:r>
              <a:rPr lang="en-US" baseline="0" dirty="0" err="1"/>
              <a:t>identifikaci</a:t>
            </a:r>
            <a:r>
              <a:rPr lang="en-US" baseline="0" dirty="0"/>
              <a:t> program, </a:t>
            </a:r>
            <a:r>
              <a:rPr lang="en-US" baseline="0" dirty="0" err="1"/>
              <a:t>které</a:t>
            </a:r>
            <a:r>
              <a:rPr lang="en-US" baseline="0" dirty="0"/>
              <a:t> </a:t>
            </a:r>
            <a:r>
              <a:rPr lang="en-US" baseline="0" dirty="0" err="1"/>
              <a:t>budeme</a:t>
            </a:r>
            <a:r>
              <a:rPr lang="en-US" baseline="0" dirty="0"/>
              <a:t> k </a:t>
            </a:r>
            <a:r>
              <a:rPr lang="en-US" baseline="0" dirty="0" err="1"/>
              <a:t>automatizaci</a:t>
            </a:r>
            <a:r>
              <a:rPr lang="en-US" baseline="0" dirty="0"/>
              <a:t> </a:t>
            </a:r>
            <a:r>
              <a:rPr lang="en-US" baseline="0" dirty="0" err="1"/>
              <a:t>využívat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Workflow </a:t>
            </a:r>
            <a:r>
              <a:rPr lang="en-US" baseline="0" dirty="0" err="1"/>
              <a:t>specifikuje</a:t>
            </a:r>
            <a:r>
              <a:rPr lang="en-US" baseline="0" dirty="0"/>
              <a:t> process, </a:t>
            </a:r>
            <a:r>
              <a:rPr lang="en-US" baseline="0" dirty="0" err="1"/>
              <a:t>který</a:t>
            </a:r>
            <a:r>
              <a:rPr lang="en-US" baseline="0" dirty="0"/>
              <a:t> </a:t>
            </a:r>
            <a:r>
              <a:rPr lang="en-US" baseline="0" dirty="0" err="1"/>
              <a:t>spojí</a:t>
            </a:r>
            <a:r>
              <a:rPr lang="en-US" baseline="0" dirty="0"/>
              <a:t> </a:t>
            </a:r>
            <a:r>
              <a:rPr lang="en-US" baseline="0" dirty="0" err="1"/>
              <a:t>aplikace</a:t>
            </a:r>
            <a:r>
              <a:rPr lang="en-US" baseline="0" dirty="0"/>
              <a:t> a </a:t>
            </a:r>
            <a:r>
              <a:rPr lang="en-US" baseline="0" dirty="0" err="1"/>
              <a:t>logické</a:t>
            </a:r>
            <a:r>
              <a:rPr lang="en-US" baseline="0" dirty="0"/>
              <a:t> </a:t>
            </a:r>
            <a:r>
              <a:rPr lang="en-US" baseline="0" dirty="0" err="1"/>
              <a:t>procesy</a:t>
            </a:r>
            <a:r>
              <a:rPr lang="en-US" baseline="0" dirty="0"/>
              <a:t> (</a:t>
            </a:r>
            <a:r>
              <a:rPr lang="en-US" baseline="0" dirty="0" err="1"/>
              <a:t>vytvoří</a:t>
            </a:r>
            <a:r>
              <a:rPr lang="en-US" baseline="0" dirty="0"/>
              <a:t> </a:t>
            </a:r>
            <a:r>
              <a:rPr lang="en-US" baseline="0" dirty="0" err="1"/>
              <a:t>mapu</a:t>
            </a:r>
            <a:r>
              <a:rPr lang="en-US" baseline="0" dirty="0"/>
              <a:t> </a:t>
            </a:r>
            <a:r>
              <a:rPr lang="en-US" baseline="0" dirty="0" err="1"/>
              <a:t>zpracování</a:t>
            </a:r>
            <a:r>
              <a:rPr lang="en-US" baseline="0" dirty="0"/>
              <a:t>)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Kódová</a:t>
            </a:r>
            <a:r>
              <a:rPr lang="en-US" baseline="0" dirty="0"/>
              <a:t> </a:t>
            </a:r>
            <a:r>
              <a:rPr lang="en-US" baseline="0" dirty="0" err="1"/>
              <a:t>část</a:t>
            </a:r>
            <a:r>
              <a:rPr lang="en-US" baseline="0" dirty="0"/>
              <a:t> </a:t>
            </a:r>
            <a:r>
              <a:rPr lang="en-US" baseline="0" dirty="0" err="1"/>
              <a:t>umožňuje</a:t>
            </a:r>
            <a:r>
              <a:rPr lang="en-US" baseline="0" dirty="0"/>
              <a:t> </a:t>
            </a:r>
            <a:r>
              <a:rPr lang="en-US" baseline="0" dirty="0" err="1"/>
              <a:t>zasahovat</a:t>
            </a:r>
            <a:r>
              <a:rPr lang="en-US" baseline="0" dirty="0"/>
              <a:t> do </a:t>
            </a:r>
            <a:r>
              <a:rPr lang="en-US" baseline="0" dirty="0" err="1"/>
              <a:t>vytvořeného</a:t>
            </a:r>
            <a:r>
              <a:rPr lang="en-US" baseline="0" dirty="0"/>
              <a:t> </a:t>
            </a:r>
            <a:r>
              <a:rPr lang="en-US" baseline="0" dirty="0" err="1"/>
              <a:t>procesu</a:t>
            </a:r>
            <a:r>
              <a:rPr lang="en-US" baseline="0" dirty="0"/>
              <a:t> a </a:t>
            </a:r>
            <a:r>
              <a:rPr lang="en-US" baseline="0" dirty="0" err="1"/>
              <a:t>aplikovat</a:t>
            </a:r>
            <a:r>
              <a:rPr lang="en-US" baseline="0" dirty="0"/>
              <a:t> </a:t>
            </a:r>
            <a:r>
              <a:rPr lang="en-US" baseline="0" dirty="0" err="1"/>
              <a:t>složitější</a:t>
            </a:r>
            <a:r>
              <a:rPr lang="en-US" baseline="0" dirty="0"/>
              <a:t> </a:t>
            </a:r>
            <a:r>
              <a:rPr lang="en-US" baseline="0" dirty="0" err="1"/>
              <a:t>konstrukty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User Interface </a:t>
            </a:r>
            <a:r>
              <a:rPr lang="en-US" baseline="0" dirty="0" err="1"/>
              <a:t>umožňuje</a:t>
            </a:r>
            <a:r>
              <a:rPr lang="en-US" baseline="0" dirty="0"/>
              <a:t> </a:t>
            </a:r>
            <a:r>
              <a:rPr lang="en-US" baseline="0" dirty="0" err="1"/>
              <a:t>interagovat</a:t>
            </a:r>
            <a:r>
              <a:rPr lang="en-US" baseline="0" dirty="0"/>
              <a:t> s </a:t>
            </a:r>
            <a:r>
              <a:rPr lang="en-US" baseline="0" dirty="0" err="1"/>
              <a:t>obsluhou</a:t>
            </a:r>
            <a:r>
              <a:rPr lang="en-US" baseline="0" dirty="0"/>
              <a:t> v </a:t>
            </a:r>
            <a:r>
              <a:rPr lang="en-US" baseline="0" dirty="0" err="1"/>
              <a:t>tzv</a:t>
            </a:r>
            <a:r>
              <a:rPr lang="en-US" baseline="0" dirty="0"/>
              <a:t>. attended </a:t>
            </a:r>
            <a:r>
              <a:rPr lang="en-US" baseline="0" dirty="0" err="1"/>
              <a:t>modu</a:t>
            </a:r>
            <a:endParaRPr lang="en-US" baseline="0" dirty="0"/>
          </a:p>
          <a:p>
            <a:pPr marL="228600" indent="-228600">
              <a:buAutoNum type="arabicPeriod"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 err="1"/>
              <a:t>Při</a:t>
            </a:r>
            <a:r>
              <a:rPr lang="en-US" baseline="0" dirty="0"/>
              <a:t> </a:t>
            </a:r>
            <a:r>
              <a:rPr lang="en-US" baseline="0" dirty="0" err="1"/>
              <a:t>votvoření</a:t>
            </a:r>
            <a:r>
              <a:rPr lang="en-US" baseline="0" dirty="0"/>
              <a:t> </a:t>
            </a:r>
            <a:r>
              <a:rPr lang="en-US" baseline="0" dirty="0" err="1"/>
              <a:t>nového</a:t>
            </a:r>
            <a:r>
              <a:rPr lang="en-US" baseline="0" dirty="0"/>
              <a:t> </a:t>
            </a:r>
            <a:r>
              <a:rPr lang="en-US" baseline="0" dirty="0" err="1"/>
              <a:t>projektu</a:t>
            </a:r>
            <a:r>
              <a:rPr lang="en-US" baseline="0" dirty="0"/>
              <a:t> se </a:t>
            </a:r>
            <a:r>
              <a:rPr lang="en-US" baseline="0" dirty="0" err="1"/>
              <a:t>vytváří</a:t>
            </a:r>
            <a:r>
              <a:rPr lang="en-US" baseline="0" dirty="0"/>
              <a:t> 1 </a:t>
            </a:r>
            <a:r>
              <a:rPr lang="en-US" baseline="0" dirty="0" err="1"/>
              <a:t>složka</a:t>
            </a:r>
            <a:r>
              <a:rPr lang="en-US" baseline="0" dirty="0"/>
              <a:t>, </a:t>
            </a:r>
            <a:r>
              <a:rPr lang="en-US" baseline="0" dirty="0" err="1"/>
              <a:t>která</a:t>
            </a:r>
            <a:r>
              <a:rPr lang="en-US" baseline="0" dirty="0"/>
              <a:t> </a:t>
            </a:r>
            <a:r>
              <a:rPr lang="en-US" baseline="0" dirty="0" err="1"/>
              <a:t>nese</a:t>
            </a:r>
            <a:r>
              <a:rPr lang="en-US" baseline="0" dirty="0"/>
              <a:t> </a:t>
            </a:r>
            <a:r>
              <a:rPr lang="en-US" baseline="0" dirty="0" err="1"/>
              <a:t>sadu</a:t>
            </a:r>
            <a:r>
              <a:rPr lang="en-US" baseline="0" dirty="0"/>
              <a:t> *.</a:t>
            </a:r>
            <a:r>
              <a:rPr lang="en-US" baseline="0" dirty="0" err="1"/>
              <a:t>js</a:t>
            </a:r>
            <a:r>
              <a:rPr lang="en-US" baseline="0" dirty="0"/>
              <a:t> </a:t>
            </a:r>
            <a:r>
              <a:rPr lang="en-US" baseline="0" dirty="0" err="1"/>
              <a:t>souborů</a:t>
            </a:r>
            <a:r>
              <a:rPr lang="en-US" baseline="0" dirty="0"/>
              <a:t> a desktop studio project </a:t>
            </a:r>
            <a:r>
              <a:rPr lang="en-US" baseline="0" dirty="0" err="1"/>
              <a:t>soubor</a:t>
            </a:r>
            <a:r>
              <a:rPr lang="en-US" baseline="0" dirty="0"/>
              <a:t> (</a:t>
            </a:r>
            <a:r>
              <a:rPr lang="en-US" baseline="0" dirty="0" err="1"/>
              <a:t>pscp</a:t>
            </a:r>
            <a:r>
              <a:rPr lang="en-US" baseline="0" dirty="0"/>
              <a:t>)</a:t>
            </a:r>
          </a:p>
          <a:p>
            <a:pPr marL="0" indent="0">
              <a:buNone/>
            </a:pPr>
            <a:r>
              <a:rPr lang="en-US" baseline="0" dirty="0" err="1"/>
              <a:t>Popíšu</a:t>
            </a:r>
            <a:r>
              <a:rPr lang="en-US" baseline="0" dirty="0"/>
              <a:t> </a:t>
            </a:r>
            <a:r>
              <a:rPr lang="en-US" baseline="0" dirty="0" err="1"/>
              <a:t>nyní</a:t>
            </a:r>
            <a:r>
              <a:rPr lang="en-US" baseline="0" dirty="0"/>
              <a:t> </a:t>
            </a:r>
            <a:r>
              <a:rPr lang="en-US" baseline="0" dirty="0" err="1"/>
              <a:t>jednotlivé</a:t>
            </a:r>
            <a:r>
              <a:rPr lang="en-US" baseline="0" dirty="0"/>
              <a:t> </a:t>
            </a:r>
            <a:r>
              <a:rPr lang="en-US" baseline="0" dirty="0" err="1"/>
              <a:t>komponenty</a:t>
            </a:r>
            <a:r>
              <a:rPr lang="en-US" baseline="0" dirty="0"/>
              <a:t> </a:t>
            </a:r>
            <a:r>
              <a:rPr lang="en-US" baseline="0" dirty="0" err="1"/>
              <a:t>nového</a:t>
            </a:r>
            <a:r>
              <a:rPr lang="en-US" baseline="0" dirty="0"/>
              <a:t> </a:t>
            </a:r>
            <a:r>
              <a:rPr lang="en-US" baseline="0" dirty="0" err="1"/>
              <a:t>projektu</a:t>
            </a:r>
            <a:r>
              <a:rPr lang="en-US" baseline="0" dirty="0"/>
              <a:t> KLIK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32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 </a:t>
            </a:r>
            <a:r>
              <a:rPr lang="en-US" dirty="0" err="1"/>
              <a:t>vytvoření</a:t>
            </a:r>
            <a:r>
              <a:rPr lang="en-US" dirty="0"/>
              <a:t> </a:t>
            </a:r>
            <a:r>
              <a:rPr lang="en-US" dirty="0" err="1"/>
              <a:t>nového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</a:t>
            </a:r>
            <a:r>
              <a:rPr lang="en-US" dirty="0" err="1"/>
              <a:t>můžeme</a:t>
            </a:r>
            <a:r>
              <a:rPr lang="en-US" dirty="0"/>
              <a:t> </a:t>
            </a:r>
            <a:r>
              <a:rPr lang="en-US" dirty="0" err="1"/>
              <a:t>zvolit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součásti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které</a:t>
            </a:r>
            <a:r>
              <a:rPr lang="en-US" baseline="0" dirty="0"/>
              <a:t> </a:t>
            </a:r>
            <a:r>
              <a:rPr lang="en-US" baseline="0" dirty="0" err="1"/>
              <a:t>budeme</a:t>
            </a:r>
            <a:r>
              <a:rPr lang="en-US" baseline="0" dirty="0"/>
              <a:t> </a:t>
            </a:r>
            <a:r>
              <a:rPr lang="en-US" baseline="0" dirty="0" err="1"/>
              <a:t>využívat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Složka</a:t>
            </a:r>
            <a:r>
              <a:rPr lang="en-US" baseline="0" dirty="0"/>
              <a:t> Framework </a:t>
            </a:r>
            <a:r>
              <a:rPr lang="en-US" baseline="0" dirty="0" err="1"/>
              <a:t>zapojuje</a:t>
            </a:r>
            <a:r>
              <a:rPr lang="en-US" baseline="0" dirty="0"/>
              <a:t> </a:t>
            </a:r>
            <a:r>
              <a:rPr lang="en-US" baseline="0" dirty="0" err="1"/>
              <a:t>hlavní</a:t>
            </a:r>
            <a:r>
              <a:rPr lang="en-US" baseline="0" dirty="0"/>
              <a:t> </a:t>
            </a:r>
            <a:r>
              <a:rPr lang="en-US" baseline="0" dirty="0" err="1"/>
              <a:t>sadu</a:t>
            </a:r>
            <a:r>
              <a:rPr lang="en-US" baseline="0" dirty="0"/>
              <a:t> </a:t>
            </a:r>
            <a:r>
              <a:rPr lang="en-US" baseline="0" dirty="0" err="1"/>
              <a:t>skriptů</a:t>
            </a:r>
            <a:r>
              <a:rPr lang="en-US" baseline="0" dirty="0"/>
              <a:t>, </a:t>
            </a:r>
            <a:r>
              <a:rPr lang="en-US" baseline="0" dirty="0" err="1"/>
              <a:t>které</a:t>
            </a:r>
            <a:r>
              <a:rPr lang="en-US" baseline="0" dirty="0"/>
              <a:t> </a:t>
            </a:r>
            <a:r>
              <a:rPr lang="en-US" baseline="0" dirty="0" err="1"/>
              <a:t>byly</a:t>
            </a:r>
            <a:r>
              <a:rPr lang="en-US" baseline="0" dirty="0"/>
              <a:t> </a:t>
            </a:r>
            <a:r>
              <a:rPr lang="en-US" baseline="0" dirty="0" err="1"/>
              <a:t>připraveny</a:t>
            </a:r>
            <a:r>
              <a:rPr lang="en-US" baseline="0" dirty="0"/>
              <a:t> pro </a:t>
            </a:r>
            <a:r>
              <a:rPr lang="en-US" baseline="0" dirty="0" err="1"/>
              <a:t>základní</a:t>
            </a:r>
            <a:r>
              <a:rPr lang="en-US" baseline="0" dirty="0"/>
              <a:t> </a:t>
            </a:r>
            <a:r>
              <a:rPr lang="en-US" baseline="0" dirty="0" err="1"/>
              <a:t>ovládání</a:t>
            </a:r>
            <a:r>
              <a:rPr lang="en-US" baseline="0" dirty="0"/>
              <a:t> </a:t>
            </a:r>
            <a:r>
              <a:rPr lang="en-US" baseline="0" dirty="0" err="1"/>
              <a:t>aplikací</a:t>
            </a:r>
            <a:r>
              <a:rPr lang="en-US" baseline="0" dirty="0"/>
              <a:t>, </a:t>
            </a:r>
            <a:r>
              <a:rPr lang="en-US" baseline="0" dirty="0" err="1"/>
              <a:t>zjišťování</a:t>
            </a:r>
            <a:r>
              <a:rPr lang="en-US" baseline="0" dirty="0"/>
              <a:t> </a:t>
            </a:r>
            <a:r>
              <a:rPr lang="en-US" baseline="0" dirty="0" err="1"/>
              <a:t>systémových</a:t>
            </a:r>
            <a:r>
              <a:rPr lang="en-US" baseline="0" dirty="0"/>
              <a:t> </a:t>
            </a:r>
            <a:r>
              <a:rPr lang="en-US" baseline="0" dirty="0" err="1"/>
              <a:t>proměnných</a:t>
            </a:r>
            <a:r>
              <a:rPr lang="en-US" baseline="0" dirty="0"/>
              <a:t> a </a:t>
            </a:r>
            <a:r>
              <a:rPr lang="en-US" baseline="0" dirty="0" err="1"/>
              <a:t>další</a:t>
            </a:r>
            <a:r>
              <a:rPr lang="en-US" baseline="0" dirty="0"/>
              <a:t> </a:t>
            </a:r>
            <a:r>
              <a:rPr lang="en-US" baseline="0" dirty="0" err="1"/>
              <a:t>základní</a:t>
            </a:r>
            <a:r>
              <a:rPr lang="en-US" baseline="0" dirty="0"/>
              <a:t> </a:t>
            </a:r>
            <a:r>
              <a:rPr lang="en-US" baseline="0" dirty="0" err="1"/>
              <a:t>operace</a:t>
            </a:r>
            <a:r>
              <a:rPr lang="en-US" baseline="0" dirty="0"/>
              <a:t>. </a:t>
            </a:r>
            <a:r>
              <a:rPr lang="en-US" baseline="0" dirty="0" err="1"/>
              <a:t>Jako</a:t>
            </a:r>
            <a:r>
              <a:rPr lang="en-US" baseline="0" dirty="0"/>
              <a:t> </a:t>
            </a:r>
            <a:r>
              <a:rPr lang="en-US" baseline="0" dirty="0" err="1"/>
              <a:t>voiltelné</a:t>
            </a:r>
            <a:r>
              <a:rPr lang="en-US" baseline="0" dirty="0"/>
              <a:t> </a:t>
            </a:r>
            <a:r>
              <a:rPr lang="en-US" baseline="0" dirty="0" err="1"/>
              <a:t>zde</a:t>
            </a:r>
            <a:r>
              <a:rPr lang="en-US" baseline="0" dirty="0"/>
              <a:t> </a:t>
            </a:r>
            <a:r>
              <a:rPr lang="en-US" baseline="0" dirty="0" err="1"/>
              <a:t>máme</a:t>
            </a:r>
            <a:r>
              <a:rPr lang="en-US" baseline="0" dirty="0"/>
              <a:t> </a:t>
            </a:r>
            <a:r>
              <a:rPr lang="en-US" baseline="0" dirty="0" err="1"/>
              <a:t>tři</a:t>
            </a:r>
            <a:r>
              <a:rPr lang="en-US" baseline="0" dirty="0"/>
              <a:t> </a:t>
            </a:r>
            <a:r>
              <a:rPr lang="en-US" baseline="0" dirty="0" err="1"/>
              <a:t>poslední</a:t>
            </a:r>
            <a:r>
              <a:rPr lang="en-US" baseline="0" dirty="0"/>
              <a:t> </a:t>
            </a:r>
            <a:r>
              <a:rPr lang="en-US" baseline="0" dirty="0" err="1"/>
              <a:t>složky</a:t>
            </a:r>
            <a:r>
              <a:rPr lang="en-US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Utils</a:t>
            </a:r>
            <a:r>
              <a:rPr lang="en-US" baseline="0" dirty="0"/>
              <a:t>: </a:t>
            </a:r>
            <a:r>
              <a:rPr lang="en-US" baseline="0" dirty="0" err="1"/>
              <a:t>moduly</a:t>
            </a:r>
            <a:r>
              <a:rPr lang="en-US" baseline="0" dirty="0"/>
              <a:t> pro </a:t>
            </a:r>
            <a:r>
              <a:rPr lang="en-US" baseline="0" dirty="0" err="1"/>
              <a:t>integraci</a:t>
            </a:r>
            <a:r>
              <a:rPr lang="en-US" baseline="0" dirty="0"/>
              <a:t> </a:t>
            </a:r>
            <a:r>
              <a:rPr lang="en-US" baseline="0" dirty="0" err="1"/>
              <a:t>wsript</a:t>
            </a:r>
            <a:r>
              <a:rPr lang="en-US" baseline="0" dirty="0"/>
              <a:t>, </a:t>
            </a:r>
            <a:r>
              <a:rPr lang="en-US" baseline="0" dirty="0" err="1"/>
              <a:t>Wmi</a:t>
            </a:r>
            <a:r>
              <a:rPr lang="en-US" baseline="0" dirty="0"/>
              <a:t>  a </a:t>
            </a:r>
            <a:r>
              <a:rPr lang="en-US" baseline="0" dirty="0" err="1"/>
              <a:t>filesystem</a:t>
            </a:r>
            <a:r>
              <a:rPr lang="en-US" baseline="0" dirty="0"/>
              <a:t> </a:t>
            </a:r>
            <a:r>
              <a:rPr lang="en-US" baseline="0" dirty="0" err="1"/>
              <a:t>operací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MS Office: </a:t>
            </a:r>
            <a:r>
              <a:rPr lang="en-US" baseline="0" dirty="0" err="1"/>
              <a:t>specifické</a:t>
            </a:r>
            <a:r>
              <a:rPr lang="en-US" baseline="0" dirty="0"/>
              <a:t> pro </a:t>
            </a:r>
            <a:r>
              <a:rPr lang="en-US" baseline="0" dirty="0" err="1"/>
              <a:t>produkty</a:t>
            </a:r>
            <a:r>
              <a:rPr lang="en-US" baseline="0" dirty="0"/>
              <a:t> Outlook, Word a Excel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CRM: </a:t>
            </a:r>
            <a:r>
              <a:rPr lang="en-US" baseline="0" dirty="0" err="1"/>
              <a:t>moduly</a:t>
            </a:r>
            <a:r>
              <a:rPr lang="en-US" baseline="0" dirty="0"/>
              <a:t> pro </a:t>
            </a:r>
            <a:r>
              <a:rPr lang="en-US" baseline="0" dirty="0" err="1"/>
              <a:t>práci</a:t>
            </a:r>
            <a:r>
              <a:rPr lang="en-US" baseline="0" dirty="0"/>
              <a:t> se SAP interface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38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Snímání</a:t>
            </a:r>
            <a:r>
              <a:rPr lang="en-US" dirty="0"/>
              <a:t> </a:t>
            </a:r>
            <a:r>
              <a:rPr lang="en-US" dirty="0" err="1"/>
              <a:t>aplikací</a:t>
            </a:r>
            <a:r>
              <a:rPr lang="en-US" dirty="0"/>
              <a:t> </a:t>
            </a:r>
            <a:r>
              <a:rPr lang="en-US" dirty="0" err="1"/>
              <a:t>disponuje</a:t>
            </a:r>
            <a:r>
              <a:rPr lang="en-US" dirty="0"/>
              <a:t> </a:t>
            </a:r>
            <a:r>
              <a:rPr lang="en-US" dirty="0" err="1"/>
              <a:t>několika</a:t>
            </a:r>
            <a:r>
              <a:rPr lang="en-US" dirty="0"/>
              <a:t> </a:t>
            </a:r>
            <a:r>
              <a:rPr lang="en-US" baseline="0" dirty="0" err="1"/>
              <a:t>zpsůoby</a:t>
            </a:r>
            <a:r>
              <a:rPr lang="en-US" baseline="0" dirty="0"/>
              <a:t>, </a:t>
            </a:r>
            <a:r>
              <a:rPr lang="en-US" baseline="0" dirty="0" err="1"/>
              <a:t>jak</a:t>
            </a:r>
            <a:r>
              <a:rPr lang="en-US" baseline="0" dirty="0"/>
              <a:t> </a:t>
            </a:r>
            <a:r>
              <a:rPr lang="en-US" baseline="0" dirty="0" err="1"/>
              <a:t>zachytit</a:t>
            </a:r>
            <a:r>
              <a:rPr lang="en-US" baseline="0" dirty="0"/>
              <a:t> </a:t>
            </a:r>
            <a:r>
              <a:rPr lang="en-US" baseline="0" dirty="0" err="1"/>
              <a:t>požadované.Můžeme</a:t>
            </a:r>
            <a:r>
              <a:rPr lang="en-US" baseline="0" dirty="0"/>
              <a:t> </a:t>
            </a:r>
            <a:r>
              <a:rPr lang="en-US" baseline="0" dirty="0" err="1"/>
              <a:t>snímat</a:t>
            </a:r>
            <a:r>
              <a:rPr lang="en-US" baseline="0" dirty="0"/>
              <a:t> </a:t>
            </a:r>
            <a:r>
              <a:rPr lang="en-US" baseline="0" dirty="0" err="1"/>
              <a:t>jak</a:t>
            </a:r>
            <a:r>
              <a:rPr lang="en-US" baseline="0" dirty="0"/>
              <a:t> </a:t>
            </a:r>
            <a:r>
              <a:rPr lang="en-US" baseline="0" dirty="0" err="1"/>
              <a:t>běžné</a:t>
            </a:r>
            <a:r>
              <a:rPr lang="en-US" baseline="0" dirty="0"/>
              <a:t> </a:t>
            </a:r>
            <a:r>
              <a:rPr lang="en-US" baseline="0" dirty="0" err="1"/>
              <a:t>desktopové</a:t>
            </a:r>
            <a:r>
              <a:rPr lang="en-US" baseline="0" dirty="0"/>
              <a:t> </a:t>
            </a:r>
            <a:r>
              <a:rPr lang="en-US" baseline="0" dirty="0" err="1"/>
              <a:t>aplikace</a:t>
            </a:r>
            <a:r>
              <a:rPr lang="en-US" baseline="0" dirty="0"/>
              <a:t>, </a:t>
            </a:r>
            <a:r>
              <a:rPr lang="en-US" baseline="0" dirty="0" err="1"/>
              <a:t>webové</a:t>
            </a:r>
            <a:r>
              <a:rPr lang="en-US" baseline="0" dirty="0"/>
              <a:t> </a:t>
            </a:r>
            <a:r>
              <a:rPr lang="en-US" baseline="0" dirty="0" err="1"/>
              <a:t>portály</a:t>
            </a:r>
            <a:r>
              <a:rPr lang="en-US" baseline="0" dirty="0"/>
              <a:t>, </a:t>
            </a:r>
            <a:r>
              <a:rPr lang="en-US" baseline="0" dirty="0" err="1"/>
              <a:t>tak</a:t>
            </a:r>
            <a:r>
              <a:rPr lang="en-US" baseline="0" dirty="0"/>
              <a:t> SAP </a:t>
            </a:r>
            <a:r>
              <a:rPr lang="en-US" baseline="0" dirty="0" err="1"/>
              <a:t>specifické</a:t>
            </a:r>
            <a:r>
              <a:rPr lang="en-US" baseline="0" dirty="0"/>
              <a:t> </a:t>
            </a:r>
            <a:r>
              <a:rPr lang="en-US" baseline="0" dirty="0" err="1"/>
              <a:t>rozhraní</a:t>
            </a:r>
            <a:r>
              <a:rPr lang="en-US" baseline="0" dirty="0"/>
              <a:t>,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které</a:t>
            </a:r>
            <a:r>
              <a:rPr lang="en-US" baseline="0" dirty="0"/>
              <a:t> je Desktop Studio </a:t>
            </a:r>
            <a:r>
              <a:rPr lang="en-US" baseline="0" dirty="0" err="1"/>
              <a:t>samozřejmně</a:t>
            </a:r>
            <a:r>
              <a:rPr lang="en-US" baseline="0" dirty="0"/>
              <a:t> </a:t>
            </a:r>
            <a:r>
              <a:rPr lang="en-US" baseline="0" dirty="0" err="1"/>
              <a:t>vyladěno</a:t>
            </a:r>
            <a:r>
              <a:rPr lang="en-US" baseline="0" dirty="0"/>
              <a:t> </a:t>
            </a:r>
            <a:r>
              <a:rPr lang="en-US" baseline="0" dirty="0" err="1"/>
              <a:t>úplně</a:t>
            </a:r>
            <a:r>
              <a:rPr lang="en-US" baseline="0" dirty="0"/>
              <a:t> </a:t>
            </a:r>
            <a:r>
              <a:rPr lang="en-US" baseline="0" dirty="0" err="1"/>
              <a:t>nejlíp</a:t>
            </a:r>
            <a:r>
              <a:rPr lang="en-US" baseline="0" dirty="0"/>
              <a:t>.</a:t>
            </a:r>
          </a:p>
          <a:p>
            <a:r>
              <a:rPr lang="en-US" baseline="0" dirty="0"/>
              <a:t>Z </a:t>
            </a:r>
            <a:r>
              <a:rPr lang="en-US" baseline="0" dirty="0" err="1"/>
              <a:t>těch</a:t>
            </a:r>
            <a:r>
              <a:rPr lang="en-US" baseline="0" dirty="0"/>
              <a:t> </a:t>
            </a:r>
            <a:r>
              <a:rPr lang="en-US" baseline="0" dirty="0" err="1"/>
              <a:t>běžných</a:t>
            </a:r>
            <a:r>
              <a:rPr lang="en-US" baseline="0" dirty="0"/>
              <a:t> </a:t>
            </a:r>
            <a:r>
              <a:rPr lang="en-US" baseline="0" dirty="0" err="1"/>
              <a:t>desktopových</a:t>
            </a:r>
            <a:r>
              <a:rPr lang="en-US" baseline="0" dirty="0"/>
              <a:t> </a:t>
            </a:r>
            <a:r>
              <a:rPr lang="en-US" baseline="0" dirty="0" err="1"/>
              <a:t>aplikací</a:t>
            </a:r>
            <a:r>
              <a:rPr lang="en-US" baseline="0" dirty="0"/>
              <a:t> </a:t>
            </a:r>
            <a:r>
              <a:rPr lang="en-US" baseline="0" dirty="0" err="1"/>
              <a:t>jsou</a:t>
            </a:r>
            <a:r>
              <a:rPr lang="en-US" baseline="0" dirty="0"/>
              <a:t> </a:t>
            </a:r>
            <a:r>
              <a:rPr lang="en-US" baseline="0" dirty="0" err="1"/>
              <a:t>zde</a:t>
            </a:r>
            <a:r>
              <a:rPr lang="en-US" baseline="0" dirty="0"/>
              <a:t> </a:t>
            </a:r>
            <a:r>
              <a:rPr lang="en-US" baseline="0" dirty="0" err="1"/>
              <a:t>již</a:t>
            </a:r>
            <a:r>
              <a:rPr lang="en-US" baseline="0" dirty="0"/>
              <a:t> </a:t>
            </a:r>
            <a:r>
              <a:rPr lang="en-US" baseline="0" dirty="0" err="1"/>
              <a:t>zmíněné</a:t>
            </a:r>
            <a:r>
              <a:rPr lang="en-US" baseline="0" dirty="0"/>
              <a:t> </a:t>
            </a:r>
            <a:r>
              <a:rPr lang="en-US" baseline="0" dirty="0" err="1"/>
              <a:t>nástroje</a:t>
            </a:r>
            <a:r>
              <a:rPr lang="en-US" baseline="0" dirty="0"/>
              <a:t> Office, ale </a:t>
            </a:r>
            <a:r>
              <a:rPr lang="en-US" baseline="0" dirty="0" err="1"/>
              <a:t>můžeme</a:t>
            </a:r>
            <a:r>
              <a:rPr lang="en-US" baseline="0" dirty="0"/>
              <a:t> </a:t>
            </a:r>
            <a:r>
              <a:rPr lang="en-US" baseline="0" dirty="0" err="1"/>
              <a:t>například</a:t>
            </a:r>
            <a:r>
              <a:rPr lang="en-US" baseline="0" dirty="0"/>
              <a:t> </a:t>
            </a:r>
            <a:r>
              <a:rPr lang="en-US" baseline="0" dirty="0" err="1"/>
              <a:t>snímat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různé</a:t>
            </a:r>
            <a:r>
              <a:rPr lang="en-US" baseline="0" dirty="0"/>
              <a:t> PDF </a:t>
            </a:r>
            <a:r>
              <a:rPr lang="en-US" baseline="0" dirty="0" err="1"/>
              <a:t>aplikace</a:t>
            </a:r>
            <a:r>
              <a:rPr lang="en-US" baseline="0" dirty="0"/>
              <a:t> a </a:t>
            </a:r>
            <a:r>
              <a:rPr lang="en-US" baseline="0" dirty="0" err="1"/>
              <a:t>pomocí</a:t>
            </a:r>
            <a:r>
              <a:rPr lang="en-US" baseline="0" dirty="0"/>
              <a:t> </a:t>
            </a:r>
            <a:r>
              <a:rPr lang="en-US" baseline="0" dirty="0" err="1"/>
              <a:t>dříve</a:t>
            </a:r>
            <a:r>
              <a:rPr lang="en-US" baseline="0" dirty="0"/>
              <a:t> </a:t>
            </a:r>
            <a:r>
              <a:rPr lang="en-US" baseline="0" dirty="0" err="1"/>
              <a:t>zmíněných</a:t>
            </a:r>
            <a:r>
              <a:rPr lang="en-US" baseline="0" dirty="0"/>
              <a:t> string utilities </a:t>
            </a:r>
            <a:r>
              <a:rPr lang="en-US" baseline="0" dirty="0" err="1"/>
              <a:t>např</a:t>
            </a:r>
            <a:r>
              <a:rPr lang="en-US" baseline="0" dirty="0"/>
              <a:t>. </a:t>
            </a:r>
            <a:r>
              <a:rPr lang="en-US" baseline="0" dirty="0" err="1"/>
              <a:t>rozpoznávat</a:t>
            </a:r>
            <a:r>
              <a:rPr lang="en-US" baseline="0" dirty="0"/>
              <a:t> text.</a:t>
            </a:r>
          </a:p>
          <a:p>
            <a:r>
              <a:rPr lang="en-US" baseline="0" dirty="0" err="1"/>
              <a:t>Při</a:t>
            </a:r>
            <a:r>
              <a:rPr lang="en-US" baseline="0" dirty="0"/>
              <a:t> </a:t>
            </a:r>
            <a:r>
              <a:rPr lang="en-US" baseline="0" dirty="0" err="1"/>
              <a:t>zadání</a:t>
            </a:r>
            <a:r>
              <a:rPr lang="en-US" baseline="0" dirty="0"/>
              <a:t> </a:t>
            </a:r>
            <a:r>
              <a:rPr lang="en-US" baseline="0" dirty="0" err="1"/>
              <a:t>nové</a:t>
            </a:r>
            <a:r>
              <a:rPr lang="en-US" baseline="0" dirty="0"/>
              <a:t> </a:t>
            </a:r>
            <a:r>
              <a:rPr lang="en-US" baseline="0" dirty="0" err="1"/>
              <a:t>aplikace</a:t>
            </a:r>
            <a:r>
              <a:rPr lang="en-US" baseline="0" dirty="0"/>
              <a:t> </a:t>
            </a:r>
            <a:r>
              <a:rPr lang="en-US" baseline="0" dirty="0" err="1"/>
              <a:t>pomocí</a:t>
            </a:r>
            <a:r>
              <a:rPr lang="en-US" baseline="0" dirty="0"/>
              <a:t> </a:t>
            </a:r>
            <a:r>
              <a:rPr lang="en-US" baseline="0" dirty="0" err="1"/>
              <a:t>tlačítka</a:t>
            </a:r>
            <a:r>
              <a:rPr lang="en-US" baseline="0" dirty="0"/>
              <a:t> v </a:t>
            </a:r>
            <a:r>
              <a:rPr lang="en-US" baseline="0" dirty="0" err="1"/>
              <a:t>červeném</a:t>
            </a:r>
            <a:r>
              <a:rPr lang="en-US" baseline="0" dirty="0"/>
              <a:t> </a:t>
            </a:r>
            <a:r>
              <a:rPr lang="en-US" baseline="0" dirty="0" err="1"/>
              <a:t>oválu</a:t>
            </a:r>
            <a:r>
              <a:rPr lang="en-US" baseline="0" dirty="0"/>
              <a:t> se </a:t>
            </a:r>
            <a:r>
              <a:rPr lang="en-US" baseline="0" dirty="0" err="1"/>
              <a:t>zobrazí</a:t>
            </a:r>
            <a:r>
              <a:rPr lang="en-US" baseline="0" dirty="0"/>
              <a:t> </a:t>
            </a:r>
            <a:r>
              <a:rPr lang="en-US" baseline="0" dirty="0" err="1"/>
              <a:t>volba</a:t>
            </a:r>
            <a:r>
              <a:rPr lang="en-US" baseline="0" dirty="0"/>
              <a:t> </a:t>
            </a:r>
            <a:r>
              <a:rPr lang="en-US" baseline="0" dirty="0" err="1"/>
              <a:t>typu</a:t>
            </a:r>
            <a:r>
              <a:rPr lang="en-US" baseline="0" dirty="0"/>
              <a:t> </a:t>
            </a:r>
            <a:r>
              <a:rPr lang="en-US" baseline="0" dirty="0" err="1"/>
              <a:t>technlogie</a:t>
            </a:r>
            <a:r>
              <a:rPr lang="en-US" baseline="0" dirty="0"/>
              <a:t>. </a:t>
            </a:r>
            <a:r>
              <a:rPr lang="en-US" baseline="0" dirty="0" err="1"/>
              <a:t>Zde</a:t>
            </a:r>
            <a:r>
              <a:rPr lang="en-US" baseline="0" dirty="0"/>
              <a:t> </a:t>
            </a:r>
            <a:r>
              <a:rPr lang="en-US" baseline="0" dirty="0" err="1"/>
              <a:t>stojí</a:t>
            </a:r>
            <a:r>
              <a:rPr lang="en-US" baseline="0" dirty="0"/>
              <a:t> </a:t>
            </a:r>
            <a:r>
              <a:rPr lang="en-US" baseline="0" dirty="0" err="1"/>
              <a:t>zmínit</a:t>
            </a:r>
            <a:r>
              <a:rPr lang="en-US" baseline="0" dirty="0"/>
              <a:t> </a:t>
            </a:r>
            <a:r>
              <a:rPr lang="en-US" baseline="0" dirty="0" err="1"/>
              <a:t>technologii</a:t>
            </a:r>
            <a:r>
              <a:rPr lang="en-US" baseline="0" dirty="0"/>
              <a:t> WEB, </a:t>
            </a:r>
            <a:r>
              <a:rPr lang="en-US" baseline="0" dirty="0" err="1"/>
              <a:t>která</a:t>
            </a:r>
            <a:r>
              <a:rPr lang="en-US" baseline="0" dirty="0"/>
              <a:t> </a:t>
            </a:r>
            <a:r>
              <a:rPr lang="en-US" baseline="0" dirty="0" err="1"/>
              <a:t>umožňuje</a:t>
            </a:r>
            <a:r>
              <a:rPr lang="en-US" baseline="0" dirty="0"/>
              <a:t> </a:t>
            </a:r>
            <a:r>
              <a:rPr lang="en-US" baseline="0" dirty="0" err="1"/>
              <a:t>snímat</a:t>
            </a:r>
            <a:r>
              <a:rPr lang="en-US" baseline="0" dirty="0"/>
              <a:t> </a:t>
            </a:r>
            <a:r>
              <a:rPr lang="en-US" baseline="0" dirty="0" err="1"/>
              <a:t>webové</a:t>
            </a:r>
            <a:r>
              <a:rPr lang="en-US" baseline="0" dirty="0"/>
              <a:t> </a:t>
            </a:r>
            <a:r>
              <a:rPr lang="en-US" baseline="0" dirty="0" err="1"/>
              <a:t>stránky</a:t>
            </a:r>
            <a:r>
              <a:rPr lang="en-US" baseline="0" dirty="0"/>
              <a:t> a </a:t>
            </a:r>
            <a:r>
              <a:rPr lang="en-US" baseline="0" dirty="0" err="1"/>
              <a:t>UIAutomation</a:t>
            </a:r>
            <a:r>
              <a:rPr lang="en-US" baseline="0" dirty="0"/>
              <a:t> </a:t>
            </a:r>
            <a:r>
              <a:rPr lang="en-US" baseline="0" dirty="0" err="1"/>
              <a:t>sloužící</a:t>
            </a:r>
            <a:r>
              <a:rPr lang="en-US" baseline="0" dirty="0"/>
              <a:t> k </a:t>
            </a:r>
            <a:r>
              <a:rPr lang="en-US" baseline="0" dirty="0" err="1"/>
              <a:t>ovládání</a:t>
            </a:r>
            <a:r>
              <a:rPr lang="en-US" baseline="0" dirty="0"/>
              <a:t> </a:t>
            </a:r>
            <a:r>
              <a:rPr lang="en-US" baseline="0" dirty="0" err="1"/>
              <a:t>obecných</a:t>
            </a:r>
            <a:r>
              <a:rPr lang="en-US" baseline="0" dirty="0"/>
              <a:t> </a:t>
            </a:r>
            <a:r>
              <a:rPr lang="en-US" baseline="0" dirty="0" err="1"/>
              <a:t>aplikací</a:t>
            </a:r>
            <a:r>
              <a:rPr lang="en-US" baseline="0" dirty="0"/>
              <a:t>. 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14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Další</a:t>
            </a:r>
            <a:r>
              <a:rPr lang="en-US" dirty="0"/>
              <a:t> </a:t>
            </a:r>
            <a:r>
              <a:rPr lang="en-US" dirty="0" err="1"/>
              <a:t>snímek</a:t>
            </a:r>
            <a:r>
              <a:rPr lang="en-US" dirty="0"/>
              <a:t> </a:t>
            </a:r>
            <a:r>
              <a:rPr lang="en-US" dirty="0" err="1"/>
              <a:t>uvádí</a:t>
            </a:r>
            <a:r>
              <a:rPr lang="en-US" dirty="0"/>
              <a:t> </a:t>
            </a:r>
            <a:r>
              <a:rPr lang="en-US" dirty="0" err="1"/>
              <a:t>stavbu</a:t>
            </a:r>
            <a:r>
              <a:rPr lang="en-US" dirty="0"/>
              <a:t> workflow, </a:t>
            </a:r>
            <a:r>
              <a:rPr lang="en-US" dirty="0" err="1"/>
              <a:t>která</a:t>
            </a:r>
            <a:r>
              <a:rPr lang="en-US" dirty="0"/>
              <a:t> </a:t>
            </a:r>
            <a:r>
              <a:rPr lang="en-US" dirty="0" err="1"/>
              <a:t>probíhá</a:t>
            </a:r>
            <a:r>
              <a:rPr lang="en-US" dirty="0"/>
              <a:t> </a:t>
            </a:r>
            <a:r>
              <a:rPr lang="en-US" dirty="0" err="1"/>
              <a:t>přesouvání</a:t>
            </a:r>
            <a:r>
              <a:rPr lang="en-US" baseline="0" dirty="0" err="1"/>
              <a:t>m</a:t>
            </a:r>
            <a:r>
              <a:rPr lang="en-US" baseline="0" dirty="0"/>
              <a:t> </a:t>
            </a:r>
            <a:r>
              <a:rPr lang="en-US" baseline="0" dirty="0" err="1"/>
              <a:t>položek</a:t>
            </a:r>
            <a:r>
              <a:rPr lang="en-US" baseline="0" dirty="0"/>
              <a:t> z </a:t>
            </a:r>
            <a:r>
              <a:rPr lang="en-US" baseline="0" dirty="0" err="1"/>
              <a:t>panelu</a:t>
            </a:r>
            <a:r>
              <a:rPr lang="en-US" baseline="0" dirty="0"/>
              <a:t> </a:t>
            </a:r>
            <a:r>
              <a:rPr lang="en-US" baseline="0" dirty="0" err="1"/>
              <a:t>Aktivit</a:t>
            </a:r>
            <a:r>
              <a:rPr lang="en-US" baseline="0" dirty="0"/>
              <a:t>. </a:t>
            </a:r>
            <a:r>
              <a:rPr lang="en-US" baseline="0" dirty="0" err="1"/>
              <a:t>Přehled</a:t>
            </a:r>
            <a:r>
              <a:rPr lang="en-US" baseline="0" dirty="0"/>
              <a:t> </a:t>
            </a:r>
            <a:r>
              <a:rPr lang="en-US" baseline="0" dirty="0" err="1"/>
              <a:t>hlavních</a:t>
            </a:r>
            <a:r>
              <a:rPr lang="en-US" baseline="0" dirty="0"/>
              <a:t> </a:t>
            </a:r>
            <a:r>
              <a:rPr lang="en-US" baseline="0" dirty="0" err="1"/>
              <a:t>kategorií</a:t>
            </a:r>
            <a:r>
              <a:rPr lang="en-US" baseline="0" dirty="0"/>
              <a:t> </a:t>
            </a:r>
            <a:r>
              <a:rPr lang="en-US" baseline="0" dirty="0" err="1"/>
              <a:t>uvádí</a:t>
            </a:r>
            <a:r>
              <a:rPr lang="en-US" baseline="0" dirty="0"/>
              <a:t> </a:t>
            </a:r>
            <a:r>
              <a:rPr lang="en-US" baseline="0" dirty="0" err="1"/>
              <a:t>obrázek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pravé</a:t>
            </a:r>
            <a:r>
              <a:rPr lang="en-US" baseline="0" dirty="0"/>
              <a:t> </a:t>
            </a:r>
            <a:r>
              <a:rPr lang="en-US" baseline="0" dirty="0" err="1"/>
              <a:t>části</a:t>
            </a:r>
            <a:r>
              <a:rPr lang="en-US" baseline="0" dirty="0"/>
              <a:t>, </a:t>
            </a:r>
            <a:r>
              <a:rPr lang="en-US" baseline="0" dirty="0" err="1"/>
              <a:t>detailněji</a:t>
            </a:r>
            <a:r>
              <a:rPr lang="en-US" baseline="0" dirty="0"/>
              <a:t> </a:t>
            </a:r>
            <a:r>
              <a:rPr lang="en-US" baseline="0" dirty="0" err="1"/>
              <a:t>můžu</a:t>
            </a:r>
            <a:r>
              <a:rPr lang="en-US" baseline="0" dirty="0"/>
              <a:t> </a:t>
            </a:r>
            <a:r>
              <a:rPr lang="en-US" baseline="0" dirty="0" err="1"/>
              <a:t>projít</a:t>
            </a:r>
            <a:r>
              <a:rPr lang="en-US" baseline="0" dirty="0"/>
              <a:t> v </a:t>
            </a:r>
            <a:r>
              <a:rPr lang="en-US" baseline="0" dirty="0" err="1"/>
              <a:t>živé</a:t>
            </a:r>
            <a:r>
              <a:rPr lang="en-US" baseline="0" dirty="0"/>
              <a:t> </a:t>
            </a:r>
            <a:r>
              <a:rPr lang="en-US" baseline="0" dirty="0" err="1"/>
              <a:t>ukázce</a:t>
            </a:r>
            <a:r>
              <a:rPr lang="en-US" baseline="0" dirty="0"/>
              <a:t> </a:t>
            </a:r>
            <a:r>
              <a:rPr lang="en-US" baseline="0" dirty="0" err="1"/>
              <a:t>později</a:t>
            </a:r>
            <a:r>
              <a:rPr lang="en-US" baseline="0" dirty="0"/>
              <a:t>. </a:t>
            </a:r>
            <a:r>
              <a:rPr lang="en-US" baseline="0" dirty="0" err="1"/>
              <a:t>Zde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levém</a:t>
            </a:r>
            <a:r>
              <a:rPr lang="en-US" baseline="0" dirty="0"/>
              <a:t> </a:t>
            </a:r>
            <a:r>
              <a:rPr lang="en-US" baseline="0" dirty="0" err="1"/>
              <a:t>obrázku</a:t>
            </a:r>
            <a:r>
              <a:rPr lang="en-US" baseline="0" dirty="0"/>
              <a:t> je </a:t>
            </a:r>
            <a:r>
              <a:rPr lang="en-US" baseline="0" dirty="0" err="1"/>
              <a:t>naznačen</a:t>
            </a:r>
            <a:r>
              <a:rPr lang="en-US" baseline="0" dirty="0"/>
              <a:t> </a:t>
            </a:r>
            <a:r>
              <a:rPr lang="en-US" baseline="0" dirty="0" err="1"/>
              <a:t>typický</a:t>
            </a:r>
            <a:r>
              <a:rPr lang="en-US" baseline="0" dirty="0"/>
              <a:t> </a:t>
            </a:r>
            <a:r>
              <a:rPr lang="en-US" baseline="0" dirty="0" err="1"/>
              <a:t>přístup</a:t>
            </a:r>
            <a:r>
              <a:rPr lang="en-US" baseline="0" dirty="0"/>
              <a:t> </a:t>
            </a:r>
            <a:r>
              <a:rPr lang="en-US" baseline="0" dirty="0" err="1"/>
              <a:t>stavby</a:t>
            </a:r>
            <a:r>
              <a:rPr lang="en-US" baseline="0" dirty="0"/>
              <a:t> workflow pro </a:t>
            </a:r>
            <a:r>
              <a:rPr lang="en-US" baseline="0" dirty="0" err="1"/>
              <a:t>případ</a:t>
            </a:r>
            <a:r>
              <a:rPr lang="en-US" baseline="0" dirty="0"/>
              <a:t> </a:t>
            </a:r>
            <a:r>
              <a:rPr lang="en-US" baseline="0" dirty="0" err="1"/>
              <a:t>opakujícího</a:t>
            </a:r>
            <a:r>
              <a:rPr lang="en-US" baseline="0" dirty="0"/>
              <a:t> se </a:t>
            </a:r>
            <a:r>
              <a:rPr lang="en-US" baseline="0" dirty="0" err="1"/>
              <a:t>cyklu</a:t>
            </a:r>
            <a:r>
              <a:rPr lang="en-US" baseline="0" dirty="0"/>
              <a:t>:  KLIK</a:t>
            </a:r>
          </a:p>
          <a:p>
            <a:r>
              <a:rPr lang="en-US" baseline="0" dirty="0"/>
              <a:t>je </a:t>
            </a:r>
            <a:r>
              <a:rPr lang="en-US" baseline="0" dirty="0" err="1"/>
              <a:t>potřeba</a:t>
            </a:r>
            <a:r>
              <a:rPr lang="en-US" baseline="0" dirty="0"/>
              <a:t> ho </a:t>
            </a:r>
            <a:r>
              <a:rPr lang="en-US" baseline="0" dirty="0" err="1"/>
              <a:t>rozložit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začátek</a:t>
            </a:r>
            <a:r>
              <a:rPr lang="en-US" baseline="0" dirty="0"/>
              <a:t>, </a:t>
            </a:r>
            <a:r>
              <a:rPr lang="en-US" baseline="0" dirty="0" err="1"/>
              <a:t>opakování</a:t>
            </a:r>
            <a:r>
              <a:rPr lang="en-US" baseline="0" dirty="0"/>
              <a:t> a </a:t>
            </a:r>
            <a:r>
              <a:rPr lang="en-US" baseline="0" dirty="0" err="1"/>
              <a:t>ukončující</a:t>
            </a:r>
            <a:r>
              <a:rPr lang="en-US" baseline="0" dirty="0"/>
              <a:t> </a:t>
            </a:r>
            <a:r>
              <a:rPr lang="en-US" baseline="0" dirty="0" err="1"/>
              <a:t>podmínku</a:t>
            </a:r>
            <a:r>
              <a:rPr lang="en-US" baseline="0" dirty="0"/>
              <a:t>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61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26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Například</a:t>
            </a:r>
            <a:r>
              <a:rPr lang="en-US" dirty="0"/>
              <a:t> </a:t>
            </a:r>
            <a:r>
              <a:rPr lang="en-US" dirty="0" err="1"/>
              <a:t>připravené</a:t>
            </a:r>
            <a:r>
              <a:rPr lang="en-US" baseline="0" dirty="0"/>
              <a:t> </a:t>
            </a:r>
            <a:r>
              <a:rPr lang="en-US" baseline="0" dirty="0" err="1"/>
              <a:t>propojení</a:t>
            </a:r>
            <a:r>
              <a:rPr lang="en-US" baseline="0" dirty="0"/>
              <a:t> se  SAP Conversation AI, </a:t>
            </a:r>
            <a:r>
              <a:rPr lang="en-US" baseline="0" dirty="0" err="1"/>
              <a:t>specifické</a:t>
            </a:r>
            <a:r>
              <a:rPr lang="en-US" baseline="0" dirty="0"/>
              <a:t> </a:t>
            </a:r>
            <a:r>
              <a:rPr lang="en-US" baseline="0" dirty="0" err="1"/>
              <a:t>konektory</a:t>
            </a:r>
            <a:r>
              <a:rPr lang="en-US" baseline="0" dirty="0"/>
              <a:t> k SAP UI5/Fiori a SAP GUI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Jednoduché</a:t>
            </a:r>
            <a:r>
              <a:rPr lang="en-US" baseline="0" dirty="0"/>
              <a:t> </a:t>
            </a:r>
            <a:r>
              <a:rPr lang="en-US" baseline="0" dirty="0" err="1"/>
              <a:t>příklady</a:t>
            </a:r>
            <a:r>
              <a:rPr lang="en-US" baseline="0" dirty="0"/>
              <a:t> </a:t>
            </a:r>
            <a:r>
              <a:rPr lang="en-US" baseline="0" dirty="0" err="1"/>
              <a:t>nevyžadují</a:t>
            </a:r>
            <a:r>
              <a:rPr lang="en-US" baseline="0" dirty="0"/>
              <a:t> </a:t>
            </a:r>
            <a:r>
              <a:rPr lang="en-US" baseline="0" dirty="0" err="1"/>
              <a:t>prakticky</a:t>
            </a:r>
            <a:r>
              <a:rPr lang="en-US" baseline="0" dirty="0"/>
              <a:t> </a:t>
            </a:r>
            <a:r>
              <a:rPr lang="en-US" baseline="0" dirty="0" err="1"/>
              <a:t>žádnou</a:t>
            </a:r>
            <a:r>
              <a:rPr lang="en-US" baseline="0" dirty="0"/>
              <a:t> </a:t>
            </a:r>
            <a:r>
              <a:rPr lang="en-US" baseline="0" dirty="0" err="1"/>
              <a:t>zkušenost</a:t>
            </a:r>
            <a:r>
              <a:rPr lang="en-US" baseline="0" dirty="0"/>
              <a:t> s </a:t>
            </a:r>
            <a:r>
              <a:rPr lang="en-US" baseline="0" dirty="0" err="1"/>
              <a:t>kódem</a:t>
            </a:r>
            <a:r>
              <a:rPr lang="en-US" baseline="0" dirty="0"/>
              <a:t>, </a:t>
            </a:r>
            <a:r>
              <a:rPr lang="en-US" baseline="0" dirty="0" err="1"/>
              <a:t>bohatá</a:t>
            </a:r>
            <a:r>
              <a:rPr lang="en-US" baseline="0" dirty="0"/>
              <a:t> </a:t>
            </a:r>
            <a:r>
              <a:rPr lang="en-US" baseline="0" dirty="0" err="1"/>
              <a:t>dokumentace</a:t>
            </a:r>
            <a:r>
              <a:rPr lang="en-US" baseline="0" dirty="0"/>
              <a:t> </a:t>
            </a:r>
            <a:r>
              <a:rPr lang="en-US" baseline="0" dirty="0" err="1"/>
              <a:t>pomůže</a:t>
            </a:r>
            <a:r>
              <a:rPr lang="en-US" baseline="0" dirty="0"/>
              <a:t> </a:t>
            </a:r>
            <a:r>
              <a:rPr lang="en-US" baseline="0" dirty="0" err="1"/>
              <a:t>začít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err="1"/>
              <a:t>Předpřipravená</a:t>
            </a:r>
            <a:r>
              <a:rPr lang="en-US" baseline="0" dirty="0"/>
              <a:t> </a:t>
            </a:r>
            <a:r>
              <a:rPr lang="en-US" baseline="0" dirty="0" err="1"/>
              <a:t>nabídka</a:t>
            </a:r>
            <a:r>
              <a:rPr lang="en-US" baseline="0" dirty="0"/>
              <a:t> </a:t>
            </a:r>
            <a:r>
              <a:rPr lang="en-US" baseline="0" dirty="0" err="1"/>
              <a:t>zahrnuje</a:t>
            </a:r>
            <a:r>
              <a:rPr lang="en-US" baseline="0" dirty="0"/>
              <a:t> </a:t>
            </a:r>
            <a:r>
              <a:rPr lang="en-US" baseline="0" dirty="0" err="1"/>
              <a:t>rostoucí</a:t>
            </a:r>
            <a:r>
              <a:rPr lang="en-US" baseline="0" dirty="0"/>
              <a:t> </a:t>
            </a:r>
            <a:r>
              <a:rPr lang="en-US" baseline="0" dirty="0" err="1"/>
              <a:t>množství</a:t>
            </a:r>
            <a:r>
              <a:rPr lang="en-US" baseline="0" dirty="0"/>
              <a:t> </a:t>
            </a:r>
            <a:r>
              <a:rPr lang="en-US" baseline="0" dirty="0" err="1"/>
              <a:t>botů</a:t>
            </a:r>
            <a:r>
              <a:rPr lang="en-US" baseline="0" dirty="0"/>
              <a:t>, </a:t>
            </a:r>
            <a:r>
              <a:rPr lang="en-US" baseline="0" dirty="0" err="1"/>
              <a:t>které</a:t>
            </a:r>
            <a:r>
              <a:rPr lang="en-US" baseline="0" dirty="0"/>
              <a:t> </a:t>
            </a:r>
            <a:r>
              <a:rPr lang="en-US" baseline="0" dirty="0" err="1"/>
              <a:t>lze</a:t>
            </a:r>
            <a:r>
              <a:rPr lang="en-US" baseline="0" dirty="0"/>
              <a:t> </a:t>
            </a:r>
            <a:r>
              <a:rPr lang="en-US" baseline="0" dirty="0" err="1"/>
              <a:t>stahovat</a:t>
            </a:r>
            <a:r>
              <a:rPr lang="en-US" baseline="0" dirty="0"/>
              <a:t> z Cloud Factory a </a:t>
            </a:r>
            <a:r>
              <a:rPr lang="en-US" baseline="0" dirty="0" err="1"/>
              <a:t>následně</a:t>
            </a:r>
            <a:r>
              <a:rPr lang="en-US" baseline="0" dirty="0"/>
              <a:t> </a:t>
            </a:r>
            <a:r>
              <a:rPr lang="en-US" baseline="0" dirty="0" err="1"/>
              <a:t>adaptovat</a:t>
            </a:r>
            <a:r>
              <a:rPr lang="en-US" baseline="0" dirty="0"/>
              <a:t> v Cloud </a:t>
            </a:r>
            <a:r>
              <a:rPr lang="en-US" baseline="0" dirty="0" err="1"/>
              <a:t>Studiu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60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Přidám</a:t>
            </a:r>
            <a:r>
              <a:rPr lang="en-US" dirty="0"/>
              <a:t> </a:t>
            </a:r>
            <a:r>
              <a:rPr lang="en-US" dirty="0" err="1"/>
              <a:t>ještě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baseline="0" dirty="0"/>
              <a:t> </a:t>
            </a:r>
            <a:r>
              <a:rPr lang="en-US" baseline="0" dirty="0" err="1"/>
              <a:t>příklad</a:t>
            </a:r>
            <a:r>
              <a:rPr lang="en-US" baseline="0" dirty="0"/>
              <a:t> z </a:t>
            </a:r>
            <a:r>
              <a:rPr lang="en-US" baseline="0" dirty="0" err="1"/>
              <a:t>posledních</a:t>
            </a:r>
            <a:r>
              <a:rPr lang="en-US" baseline="0" dirty="0"/>
              <a:t> </a:t>
            </a:r>
            <a:r>
              <a:rPr lang="en-US" baseline="0" dirty="0" err="1"/>
              <a:t>dnů</a:t>
            </a:r>
            <a:r>
              <a:rPr lang="en-US" baseline="0" dirty="0"/>
              <a:t>. </a:t>
            </a:r>
            <a:r>
              <a:rPr lang="en-US" baseline="0" dirty="0" err="1"/>
              <a:t>Ve</a:t>
            </a:r>
            <a:r>
              <a:rPr lang="en-US" baseline="0" dirty="0"/>
              <a:t> </a:t>
            </a:r>
            <a:r>
              <a:rPr lang="en-US" baseline="0" dirty="0" err="1"/>
              <a:t>švýcarských</a:t>
            </a:r>
            <a:r>
              <a:rPr lang="en-US" baseline="0" dirty="0"/>
              <a:t> </a:t>
            </a:r>
            <a:r>
              <a:rPr lang="en-US" baseline="0" dirty="0" err="1"/>
              <a:t>kantonech</a:t>
            </a:r>
            <a:r>
              <a:rPr lang="en-US" baseline="0" dirty="0"/>
              <a:t> </a:t>
            </a:r>
            <a:r>
              <a:rPr lang="en-US" baseline="0" dirty="0" err="1"/>
              <a:t>pomohl</a:t>
            </a:r>
            <a:r>
              <a:rPr lang="en-US" baseline="0" dirty="0"/>
              <a:t> SAP intelligent RPA s </a:t>
            </a:r>
            <a:r>
              <a:rPr lang="en-US" baseline="0" dirty="0" err="1"/>
              <a:t>procesem</a:t>
            </a:r>
            <a:r>
              <a:rPr lang="en-US" baseline="0" dirty="0"/>
              <a:t> </a:t>
            </a:r>
            <a:r>
              <a:rPr lang="en-US" baseline="0" dirty="0" err="1"/>
              <a:t>vyplácení</a:t>
            </a:r>
            <a:r>
              <a:rPr lang="en-US" baseline="0" dirty="0"/>
              <a:t> </a:t>
            </a:r>
            <a:r>
              <a:rPr lang="en-US" baseline="0" dirty="0" err="1"/>
              <a:t>náhrad</a:t>
            </a:r>
            <a:r>
              <a:rPr lang="en-US" baseline="0" dirty="0"/>
              <a:t> </a:t>
            </a:r>
            <a:r>
              <a:rPr lang="en-US" baseline="0" dirty="0" err="1"/>
              <a:t>mezd</a:t>
            </a:r>
            <a:r>
              <a:rPr lang="en-US" baseline="0" dirty="0"/>
              <a:t> </a:t>
            </a:r>
            <a:r>
              <a:rPr lang="en-US" baseline="0" dirty="0" err="1"/>
              <a:t>za</a:t>
            </a:r>
            <a:r>
              <a:rPr lang="en-US" baseline="0" dirty="0"/>
              <a:t> </a:t>
            </a:r>
            <a:r>
              <a:rPr lang="en-US" baseline="0" dirty="0" err="1"/>
              <a:t>zkrácenou</a:t>
            </a:r>
            <a:r>
              <a:rPr lang="en-US" baseline="0" dirty="0"/>
              <a:t> </a:t>
            </a:r>
            <a:r>
              <a:rPr lang="en-US" baseline="0" dirty="0" err="1"/>
              <a:t>pracovní</a:t>
            </a:r>
            <a:r>
              <a:rPr lang="en-US" baseline="0" dirty="0"/>
              <a:t> </a:t>
            </a:r>
            <a:r>
              <a:rPr lang="en-US" baseline="0" dirty="0" err="1"/>
              <a:t>dobu</a:t>
            </a:r>
            <a:r>
              <a:rPr lang="en-US" baseline="0" dirty="0"/>
              <a:t>. Na </a:t>
            </a:r>
            <a:r>
              <a:rPr lang="en-US" baseline="0" dirty="0" err="1"/>
              <a:t>začátku</a:t>
            </a:r>
            <a:r>
              <a:rPr lang="en-US" baseline="0" dirty="0"/>
              <a:t> </a:t>
            </a:r>
            <a:r>
              <a:rPr lang="en-US" baseline="0" dirty="0" err="1"/>
              <a:t>celého</a:t>
            </a:r>
            <a:r>
              <a:rPr lang="en-US" baseline="0" dirty="0"/>
              <a:t> </a:t>
            </a:r>
            <a:r>
              <a:rPr lang="en-US" baseline="0" dirty="0" err="1"/>
              <a:t>procesu</a:t>
            </a:r>
            <a:r>
              <a:rPr lang="en-US" baseline="0" dirty="0"/>
              <a:t> </a:t>
            </a:r>
            <a:r>
              <a:rPr lang="en-US" baseline="0" dirty="0" err="1"/>
              <a:t>byly</a:t>
            </a:r>
            <a:r>
              <a:rPr lang="en-US" baseline="0" dirty="0"/>
              <a:t> </a:t>
            </a:r>
            <a:r>
              <a:rPr lang="en-US" baseline="0" dirty="0" err="1"/>
              <a:t>webové</a:t>
            </a:r>
            <a:r>
              <a:rPr lang="en-US" baseline="0" dirty="0"/>
              <a:t> </a:t>
            </a:r>
            <a:r>
              <a:rPr lang="en-US" baseline="0" dirty="0" err="1"/>
              <a:t>formuláře</a:t>
            </a:r>
            <a:r>
              <a:rPr lang="en-US" baseline="0" dirty="0"/>
              <a:t> ()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4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Inteligentní</a:t>
            </a:r>
            <a:r>
              <a:rPr lang="en-US" dirty="0"/>
              <a:t> </a:t>
            </a:r>
            <a:r>
              <a:rPr lang="en-US" dirty="0" err="1"/>
              <a:t>technolgie</a:t>
            </a:r>
            <a:r>
              <a:rPr lang="en-US" dirty="0"/>
              <a:t> a </a:t>
            </a:r>
            <a:r>
              <a:rPr lang="en-US" dirty="0" err="1"/>
              <a:t>konkrétně</a:t>
            </a:r>
            <a:r>
              <a:rPr lang="en-US" dirty="0"/>
              <a:t> RPA (</a:t>
            </a:r>
            <a:r>
              <a:rPr lang="en-US" dirty="0" err="1"/>
              <a:t>robotickou</a:t>
            </a:r>
            <a:r>
              <a:rPr lang="en-US" dirty="0"/>
              <a:t> </a:t>
            </a:r>
            <a:r>
              <a:rPr lang="en-US" dirty="0" err="1"/>
              <a:t>automatizaci</a:t>
            </a:r>
            <a:r>
              <a:rPr lang="en-US" dirty="0"/>
              <a:t>) </a:t>
            </a:r>
            <a:r>
              <a:rPr lang="en-US" dirty="0" err="1"/>
              <a:t>výstižně</a:t>
            </a:r>
            <a:r>
              <a:rPr lang="en-US" dirty="0"/>
              <a:t> </a:t>
            </a:r>
            <a:r>
              <a:rPr lang="en-US" dirty="0" err="1"/>
              <a:t>charakterizuje</a:t>
            </a:r>
            <a:r>
              <a:rPr lang="en-US" dirty="0"/>
              <a:t> </a:t>
            </a:r>
            <a:r>
              <a:rPr lang="en-US" dirty="0" err="1"/>
              <a:t>citát</a:t>
            </a:r>
            <a:r>
              <a:rPr lang="en-US" dirty="0"/>
              <a:t> </a:t>
            </a:r>
            <a:r>
              <a:rPr lang="en-US" dirty="0" err="1"/>
              <a:t>jedné</a:t>
            </a:r>
            <a:r>
              <a:rPr lang="en-US" dirty="0"/>
              <a:t> </a:t>
            </a:r>
            <a:r>
              <a:rPr lang="en-US" dirty="0" err="1"/>
              <a:t>datové</a:t>
            </a:r>
            <a:r>
              <a:rPr lang="en-US" dirty="0"/>
              <a:t> </a:t>
            </a:r>
            <a:r>
              <a:rPr lang="en-US" dirty="0" err="1"/>
              <a:t>analytičky</a:t>
            </a:r>
            <a:r>
              <a:rPr lang="en-US" dirty="0"/>
              <a:t> – </a:t>
            </a:r>
            <a:r>
              <a:rPr lang="en-US" dirty="0" err="1"/>
              <a:t>celé</a:t>
            </a:r>
            <a:r>
              <a:rPr lang="en-US" dirty="0"/>
              <a:t> to je o </a:t>
            </a:r>
            <a:r>
              <a:rPr lang="en-US" dirty="0" err="1"/>
              <a:t>skloubení</a:t>
            </a:r>
            <a:r>
              <a:rPr lang="en-US" dirty="0"/>
              <a:t> </a:t>
            </a:r>
            <a:r>
              <a:rPr lang="en-US" dirty="0" err="1"/>
              <a:t>Vašich</a:t>
            </a:r>
            <a:r>
              <a:rPr lang="en-US" dirty="0"/>
              <a:t> </a:t>
            </a:r>
            <a:r>
              <a:rPr lang="en-US" dirty="0" err="1"/>
              <a:t>digitálních</a:t>
            </a:r>
            <a:r>
              <a:rPr lang="en-US" baseline="0" dirty="0"/>
              <a:t> </a:t>
            </a:r>
            <a:r>
              <a:rPr lang="en-US" baseline="0" dirty="0" err="1"/>
              <a:t>snů</a:t>
            </a:r>
            <a:r>
              <a:rPr lang="en-US" baseline="0" dirty="0"/>
              <a:t> a </a:t>
            </a:r>
            <a:r>
              <a:rPr lang="en-US" baseline="0" dirty="0" err="1"/>
              <a:t>korporátních</a:t>
            </a:r>
            <a:r>
              <a:rPr lang="en-US" baseline="0" dirty="0"/>
              <a:t> </a:t>
            </a:r>
            <a:r>
              <a:rPr lang="en-US" baseline="0" dirty="0" err="1"/>
              <a:t>nočních</a:t>
            </a:r>
            <a:r>
              <a:rPr lang="en-US" baseline="0" dirty="0"/>
              <a:t> </a:t>
            </a:r>
            <a:r>
              <a:rPr lang="en-US" baseline="0" dirty="0" err="1"/>
              <a:t>můr</a:t>
            </a:r>
            <a:r>
              <a:rPr lang="en-US" baseline="0" dirty="0"/>
              <a:t> – a to </a:t>
            </a:r>
            <a:r>
              <a:rPr lang="en-US" baseline="0" dirty="0" err="1"/>
              <a:t>ideálně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jeden</a:t>
            </a:r>
            <a:r>
              <a:rPr lang="en-US" baseline="0" dirty="0"/>
              <a:t> </a:t>
            </a:r>
            <a:r>
              <a:rPr lang="en-US" baseline="0" dirty="0" err="1"/>
              <a:t>klik</a:t>
            </a:r>
            <a:r>
              <a:rPr lang="en-US" baseline="0" dirty="0"/>
              <a:t>…</a:t>
            </a:r>
            <a:endParaRPr lang="cs-CZ" dirty="0"/>
          </a:p>
          <a:p>
            <a:r>
              <a:rPr lang="en-US" baseline="0" dirty="0" err="1"/>
              <a:t>Pokusím</a:t>
            </a:r>
            <a:r>
              <a:rPr lang="en-US" baseline="0" dirty="0"/>
              <a:t> se </a:t>
            </a:r>
            <a:r>
              <a:rPr lang="en-US" baseline="0" dirty="0" err="1"/>
              <a:t>nyní</a:t>
            </a:r>
            <a:r>
              <a:rPr lang="en-US" baseline="0" dirty="0"/>
              <a:t> </a:t>
            </a:r>
            <a:r>
              <a:rPr lang="en-US" baseline="0" dirty="0" err="1"/>
              <a:t>popsat</a:t>
            </a:r>
            <a:r>
              <a:rPr lang="en-US" baseline="0" dirty="0"/>
              <a:t>, </a:t>
            </a:r>
            <a:r>
              <a:rPr lang="en-US" baseline="0" dirty="0" err="1"/>
              <a:t>jakým</a:t>
            </a:r>
            <a:r>
              <a:rPr lang="en-US" baseline="0" dirty="0"/>
              <a:t> </a:t>
            </a:r>
            <a:r>
              <a:rPr lang="en-US" baseline="0" dirty="0" err="1"/>
              <a:t>způsobem</a:t>
            </a:r>
            <a:r>
              <a:rPr lang="en-US" baseline="0" dirty="0"/>
              <a:t> </a:t>
            </a:r>
            <a:r>
              <a:rPr lang="en-US" baseline="0" dirty="0" err="1"/>
              <a:t>identifikovat</a:t>
            </a:r>
            <a:r>
              <a:rPr lang="en-US" baseline="0" dirty="0"/>
              <a:t> </a:t>
            </a:r>
            <a:r>
              <a:rPr lang="en-US" baseline="0" dirty="0" err="1"/>
              <a:t>vhodné</a:t>
            </a:r>
            <a:r>
              <a:rPr lang="en-US" baseline="0" dirty="0"/>
              <a:t> </a:t>
            </a:r>
            <a:r>
              <a:rPr lang="en-US" baseline="0" dirty="0" err="1"/>
              <a:t>procesy</a:t>
            </a:r>
            <a:r>
              <a:rPr lang="en-US" baseline="0" dirty="0"/>
              <a:t> v </a:t>
            </a:r>
            <a:r>
              <a:rPr lang="en-US" baseline="0" dirty="0" err="1"/>
              <a:t>korporátní</a:t>
            </a:r>
            <a:r>
              <a:rPr lang="en-US" baseline="0" dirty="0"/>
              <a:t> </a:t>
            </a:r>
            <a:r>
              <a:rPr lang="en-US" baseline="0" dirty="0" err="1"/>
              <a:t>sféře</a:t>
            </a:r>
            <a:r>
              <a:rPr lang="en-US" baseline="0" dirty="0"/>
              <a:t> a </a:t>
            </a:r>
            <a:r>
              <a:rPr lang="en-US" baseline="0" dirty="0" err="1"/>
              <a:t>postupně</a:t>
            </a:r>
            <a:r>
              <a:rPr lang="en-US" baseline="0" dirty="0"/>
              <a:t> </a:t>
            </a:r>
            <a:r>
              <a:rPr lang="en-US" baseline="0" dirty="0" err="1"/>
              <a:t>přejdu</a:t>
            </a:r>
            <a:r>
              <a:rPr lang="en-US" baseline="0" dirty="0"/>
              <a:t> k </a:t>
            </a:r>
            <a:r>
              <a:rPr lang="en-US" baseline="0" dirty="0" err="1"/>
              <a:t>popisu</a:t>
            </a:r>
            <a:r>
              <a:rPr lang="en-US" baseline="0" dirty="0"/>
              <a:t> </a:t>
            </a:r>
            <a:r>
              <a:rPr lang="en-US" baseline="0" dirty="0" err="1"/>
              <a:t>architektury</a:t>
            </a:r>
            <a:r>
              <a:rPr lang="en-US" baseline="0" dirty="0"/>
              <a:t> </a:t>
            </a:r>
            <a:r>
              <a:rPr lang="en-US" baseline="0" dirty="0" err="1"/>
              <a:t>celé</a:t>
            </a:r>
            <a:r>
              <a:rPr lang="en-US" baseline="0" dirty="0"/>
              <a:t> </a:t>
            </a:r>
            <a:r>
              <a:rPr lang="en-US" baseline="0" dirty="0" err="1"/>
              <a:t>aplikace</a:t>
            </a:r>
            <a:r>
              <a:rPr lang="en-US" baseline="0" dirty="0"/>
              <a:t>, </a:t>
            </a:r>
            <a:r>
              <a:rPr lang="en-US" baseline="0" dirty="0" err="1"/>
              <a:t>která</a:t>
            </a:r>
            <a:r>
              <a:rPr lang="en-US" baseline="0" dirty="0"/>
              <a:t> je </a:t>
            </a:r>
            <a:r>
              <a:rPr lang="en-US" baseline="0" dirty="0" err="1"/>
              <a:t>nutná</a:t>
            </a:r>
            <a:r>
              <a:rPr lang="en-US" baseline="0" dirty="0"/>
              <a:t> k </a:t>
            </a:r>
            <a:r>
              <a:rPr lang="en-US" baseline="0" dirty="0" err="1"/>
              <a:t>pochopený</a:t>
            </a:r>
            <a:r>
              <a:rPr lang="en-US" baseline="0" dirty="0"/>
              <a:t> </a:t>
            </a:r>
            <a:r>
              <a:rPr lang="en-US" baseline="0" dirty="0" err="1"/>
              <a:t>mechanizmu</a:t>
            </a:r>
            <a:r>
              <a:rPr lang="en-US" baseline="0" dirty="0"/>
              <a:t>, </a:t>
            </a:r>
            <a:r>
              <a:rPr lang="en-US" baseline="0" dirty="0" err="1"/>
              <a:t>jakým</a:t>
            </a:r>
            <a:r>
              <a:rPr lang="en-US" baseline="0" dirty="0"/>
              <a:t> RPA </a:t>
            </a:r>
            <a:r>
              <a:rPr lang="en-US" baseline="0" dirty="0" err="1"/>
              <a:t>pracuje</a:t>
            </a:r>
            <a:r>
              <a:rPr lang="en-US" baseline="0" dirty="0"/>
              <a:t>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90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RPA toolset automate repetitive tasks</a:t>
            </a:r>
          </a:p>
          <a:p>
            <a:r>
              <a:rPr lang="en-US" dirty="0"/>
              <a:t>Unattended – </a:t>
            </a:r>
            <a:r>
              <a:rPr lang="en-US" dirty="0" err="1"/>
              <a:t>běží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pozadí</a:t>
            </a:r>
            <a:endParaRPr lang="en-US" dirty="0"/>
          </a:p>
          <a:p>
            <a:r>
              <a:rPr lang="en-US" dirty="0"/>
              <a:t>Runs in the same session with end-user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Přidaná</a:t>
            </a:r>
            <a:r>
              <a:rPr lang="en-US" dirty="0"/>
              <a:t> </a:t>
            </a:r>
            <a:r>
              <a:rPr lang="en-US" dirty="0" err="1"/>
              <a:t>hodnota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31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2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6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0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mailto:e-mail@mdsaptech.com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jpeg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8B86694A-448D-5340-A136-AC4F36C6AA7A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9294E4ED-4B16-7C45-9F2C-D14F322D64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" y="0"/>
            <a:ext cx="14209989" cy="11309350"/>
          </a:xfrm>
          <a:prstGeom prst="rect">
            <a:avLst/>
          </a:prstGeom>
        </p:spPr>
      </p:pic>
      <p:sp>
        <p:nvSpPr>
          <p:cNvPr id="21" name="object 5">
            <a:extLst>
              <a:ext uri="{FF2B5EF4-FFF2-40B4-BE49-F238E27FC236}">
                <a16:creationId xmlns:a16="http://schemas.microsoft.com/office/drawing/2014/main" id="{CF56F85B-79D0-FD4B-AD81-9CD4DE514A7C}"/>
              </a:ext>
            </a:extLst>
          </p:cNvPr>
          <p:cNvSpPr txBox="1"/>
          <p:nvPr userDrawn="1"/>
        </p:nvSpPr>
        <p:spPr>
          <a:xfrm>
            <a:off x="15556056" y="5133372"/>
            <a:ext cx="2637790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100"/>
              </a:spcBef>
            </a:pPr>
            <a:r>
              <a:rPr sz="6050" b="1" spc="-155" dirty="0">
                <a:solidFill>
                  <a:srgbClr val="001F84"/>
                </a:solidFill>
                <a:latin typeface="Montserrat"/>
                <a:cs typeface="Montserrat"/>
              </a:rPr>
              <a:t>25+  </a:t>
            </a:r>
            <a:r>
              <a:rPr sz="6050" b="1" spc="-150" dirty="0">
                <a:solidFill>
                  <a:srgbClr val="001F84"/>
                </a:solidFill>
                <a:latin typeface="Montserrat"/>
                <a:cs typeface="Montserrat"/>
              </a:rPr>
              <a:t>Y</a:t>
            </a:r>
            <a:r>
              <a:rPr sz="6050" b="1" spc="-65" dirty="0">
                <a:solidFill>
                  <a:srgbClr val="001F84"/>
                </a:solidFill>
                <a:latin typeface="Montserrat"/>
                <a:cs typeface="Montserrat"/>
              </a:rPr>
              <a:t>E</a:t>
            </a:r>
            <a:r>
              <a:rPr sz="6050" b="1" spc="-145" dirty="0">
                <a:solidFill>
                  <a:srgbClr val="001F84"/>
                </a:solidFill>
                <a:latin typeface="Montserrat"/>
                <a:cs typeface="Montserrat"/>
              </a:rPr>
              <a:t>A</a:t>
            </a:r>
            <a:r>
              <a:rPr sz="6050" b="1" spc="-185" dirty="0">
                <a:solidFill>
                  <a:srgbClr val="001F84"/>
                </a:solidFill>
                <a:latin typeface="Montserrat"/>
                <a:cs typeface="Montserrat"/>
              </a:rPr>
              <a:t>RS</a:t>
            </a:r>
            <a:endParaRPr sz="6050" dirty="0">
              <a:latin typeface="Montserrat"/>
              <a:cs typeface="Montserrat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ED58970A-D278-A74E-8920-295A48D5F6D1}"/>
              </a:ext>
            </a:extLst>
          </p:cNvPr>
          <p:cNvSpPr txBox="1"/>
          <p:nvPr userDrawn="1"/>
        </p:nvSpPr>
        <p:spPr>
          <a:xfrm>
            <a:off x="15552219" y="7306895"/>
            <a:ext cx="3395345" cy="68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300" b="1" spc="-60" dirty="0">
                <a:solidFill>
                  <a:srgbClr val="FF7E00"/>
                </a:solidFill>
                <a:latin typeface="Muli"/>
                <a:cs typeface="Muli"/>
              </a:rPr>
              <a:t>of</a:t>
            </a:r>
            <a:r>
              <a:rPr sz="4300" b="1" spc="-85" dirty="0">
                <a:solidFill>
                  <a:srgbClr val="FF7E00"/>
                </a:solidFill>
                <a:latin typeface="Muli"/>
                <a:cs typeface="Muli"/>
              </a:rPr>
              <a:t> </a:t>
            </a:r>
            <a:r>
              <a:rPr sz="4300" b="1" spc="-65" dirty="0">
                <a:solidFill>
                  <a:srgbClr val="FF7E00"/>
                </a:solidFill>
                <a:latin typeface="Muli"/>
                <a:cs typeface="Muli"/>
              </a:rPr>
              <a:t>excellence</a:t>
            </a:r>
            <a:endParaRPr sz="4300" dirty="0">
              <a:latin typeface="Muli"/>
              <a:cs typeface="Muli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50E50EE4-E284-A94F-B92E-C244F24AC71B}"/>
              </a:ext>
            </a:extLst>
          </p:cNvPr>
          <p:cNvSpPr txBox="1"/>
          <p:nvPr userDrawn="1"/>
        </p:nvSpPr>
        <p:spPr>
          <a:xfrm>
            <a:off x="15552219" y="9454092"/>
            <a:ext cx="3122930" cy="862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100"/>
              </a:lnSpc>
              <a:spcBef>
                <a:spcPts val="95"/>
              </a:spcBef>
            </a:pPr>
            <a:r>
              <a:rPr sz="2450" spc="15" dirty="0">
                <a:solidFill>
                  <a:srgbClr val="001F84"/>
                </a:solidFill>
                <a:latin typeface="Muli"/>
                <a:cs typeface="Muli"/>
              </a:rPr>
              <a:t>A </a:t>
            </a:r>
            <a:r>
              <a:rPr sz="2450" spc="-15" dirty="0">
                <a:solidFill>
                  <a:srgbClr val="001F84"/>
                </a:solidFill>
                <a:latin typeface="Muli"/>
                <a:cs typeface="Muli"/>
              </a:rPr>
              <a:t>Continuous</a:t>
            </a:r>
            <a:r>
              <a:rPr sz="2450" spc="-80" dirty="0">
                <a:solidFill>
                  <a:srgbClr val="001F84"/>
                </a:solidFill>
                <a:latin typeface="Muli"/>
                <a:cs typeface="Muli"/>
              </a:rPr>
              <a:t> </a:t>
            </a:r>
            <a:r>
              <a:rPr sz="2450" spc="-5" dirty="0">
                <a:solidFill>
                  <a:srgbClr val="001F84"/>
                </a:solidFill>
                <a:latin typeface="Muli"/>
                <a:cs typeface="Muli"/>
              </a:rPr>
              <a:t>Journey  of </a:t>
            </a:r>
            <a:r>
              <a:rPr sz="2450" spc="-25" dirty="0">
                <a:solidFill>
                  <a:srgbClr val="001F84"/>
                </a:solidFill>
                <a:latin typeface="Muli"/>
                <a:cs typeface="Muli"/>
              </a:rPr>
              <a:t>Transformation</a:t>
            </a:r>
            <a:endParaRPr sz="2450" dirty="0">
              <a:latin typeface="Muli"/>
              <a:cs typeface="Muli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39B55FC7-F6CE-FA4D-AE39-C5D874AF1D4F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220A749-C61B-6E4E-8202-6B9AF63F9700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68AC4295-6517-884E-9533-EDBBD58DB9F5}"/>
              </a:ext>
            </a:extLst>
          </p:cNvPr>
          <p:cNvSpPr/>
          <p:nvPr userDrawn="1"/>
        </p:nvSpPr>
        <p:spPr>
          <a:xfrm>
            <a:off x="17150444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7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8"/>
                </a:lnTo>
                <a:lnTo>
                  <a:pt x="226394" y="178624"/>
                </a:lnTo>
                <a:lnTo>
                  <a:pt x="209184" y="226011"/>
                </a:lnTo>
                <a:lnTo>
                  <a:pt x="192810" y="273696"/>
                </a:lnTo>
                <a:lnTo>
                  <a:pt x="176933" y="322317"/>
                </a:lnTo>
                <a:lnTo>
                  <a:pt x="161627" y="371126"/>
                </a:lnTo>
                <a:lnTo>
                  <a:pt x="146902" y="420116"/>
                </a:lnTo>
                <a:lnTo>
                  <a:pt x="132769" y="469281"/>
                </a:lnTo>
                <a:lnTo>
                  <a:pt x="119239" y="518614"/>
                </a:lnTo>
                <a:lnTo>
                  <a:pt x="106322" y="568110"/>
                </a:lnTo>
                <a:lnTo>
                  <a:pt x="94030" y="617763"/>
                </a:lnTo>
                <a:lnTo>
                  <a:pt x="82373" y="667565"/>
                </a:lnTo>
                <a:lnTo>
                  <a:pt x="71362" y="717510"/>
                </a:lnTo>
                <a:lnTo>
                  <a:pt x="61008" y="767592"/>
                </a:lnTo>
                <a:lnTo>
                  <a:pt x="51321" y="817806"/>
                </a:lnTo>
                <a:lnTo>
                  <a:pt x="42311" y="868144"/>
                </a:lnTo>
                <a:lnTo>
                  <a:pt x="33991" y="918600"/>
                </a:lnTo>
                <a:lnTo>
                  <a:pt x="26370" y="969168"/>
                </a:lnTo>
                <a:lnTo>
                  <a:pt x="19459" y="1019842"/>
                </a:lnTo>
                <a:lnTo>
                  <a:pt x="13269" y="1070615"/>
                </a:lnTo>
                <a:lnTo>
                  <a:pt x="7811" y="1121482"/>
                </a:lnTo>
                <a:lnTo>
                  <a:pt x="3371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9" y="1278390"/>
                </a:lnTo>
                <a:lnTo>
                  <a:pt x="242264" y="1288304"/>
                </a:lnTo>
                <a:lnTo>
                  <a:pt x="291561" y="1297183"/>
                </a:lnTo>
                <a:lnTo>
                  <a:pt x="341010" y="1305112"/>
                </a:lnTo>
                <a:lnTo>
                  <a:pt x="390587" y="1312105"/>
                </a:lnTo>
                <a:lnTo>
                  <a:pt x="440271" y="1318171"/>
                </a:lnTo>
                <a:lnTo>
                  <a:pt x="490039" y="1323323"/>
                </a:lnTo>
                <a:lnTo>
                  <a:pt x="539869" y="1327573"/>
                </a:lnTo>
                <a:lnTo>
                  <a:pt x="589736" y="1330932"/>
                </a:lnTo>
                <a:lnTo>
                  <a:pt x="639620" y="1333412"/>
                </a:lnTo>
                <a:lnTo>
                  <a:pt x="689497" y="1335025"/>
                </a:lnTo>
                <a:lnTo>
                  <a:pt x="742595" y="1335549"/>
                </a:lnTo>
                <a:lnTo>
                  <a:pt x="792931" y="1335071"/>
                </a:lnTo>
                <a:lnTo>
                  <a:pt x="843234" y="1333641"/>
                </a:lnTo>
                <a:lnTo>
                  <a:pt x="893488" y="1331262"/>
                </a:lnTo>
                <a:lnTo>
                  <a:pt x="943675" y="1327941"/>
                </a:lnTo>
                <a:lnTo>
                  <a:pt x="993781" y="1323680"/>
                </a:lnTo>
                <a:lnTo>
                  <a:pt x="1043791" y="1318485"/>
                </a:lnTo>
                <a:lnTo>
                  <a:pt x="1093687" y="1312360"/>
                </a:lnTo>
                <a:lnTo>
                  <a:pt x="1143454" y="1305310"/>
                </a:lnTo>
                <a:lnTo>
                  <a:pt x="1193077" y="1297339"/>
                </a:lnTo>
                <a:lnTo>
                  <a:pt x="1242539" y="1288451"/>
                </a:lnTo>
                <a:lnTo>
                  <a:pt x="1291825" y="1278652"/>
                </a:lnTo>
                <a:lnTo>
                  <a:pt x="1340919" y="1267946"/>
                </a:lnTo>
                <a:lnTo>
                  <a:pt x="1389805" y="1256336"/>
                </a:lnTo>
                <a:lnTo>
                  <a:pt x="1438467" y="1243829"/>
                </a:lnTo>
                <a:lnTo>
                  <a:pt x="1486889" y="1230428"/>
                </a:lnTo>
                <a:lnTo>
                  <a:pt x="1535056" y="1216138"/>
                </a:lnTo>
                <a:lnTo>
                  <a:pt x="1582952" y="1200963"/>
                </a:lnTo>
                <a:lnTo>
                  <a:pt x="1630561" y="1184908"/>
                </a:lnTo>
                <a:lnTo>
                  <a:pt x="1677867" y="1167977"/>
                </a:lnTo>
                <a:lnTo>
                  <a:pt x="1724854" y="1150175"/>
                </a:lnTo>
                <a:lnTo>
                  <a:pt x="1771507" y="1131507"/>
                </a:lnTo>
                <a:lnTo>
                  <a:pt x="1817809" y="1111977"/>
                </a:lnTo>
                <a:lnTo>
                  <a:pt x="1863745" y="1091589"/>
                </a:lnTo>
                <a:lnTo>
                  <a:pt x="1909299" y="1070348"/>
                </a:lnTo>
                <a:lnTo>
                  <a:pt x="1954455" y="1048259"/>
                </a:lnTo>
                <a:lnTo>
                  <a:pt x="1999198" y="1025325"/>
                </a:lnTo>
                <a:lnTo>
                  <a:pt x="2043511" y="1001553"/>
                </a:lnTo>
                <a:lnTo>
                  <a:pt x="2087379" y="976945"/>
                </a:lnTo>
                <a:lnTo>
                  <a:pt x="2130785" y="951507"/>
                </a:lnTo>
                <a:lnTo>
                  <a:pt x="2173715" y="925244"/>
                </a:lnTo>
                <a:lnTo>
                  <a:pt x="2216152" y="898159"/>
                </a:lnTo>
                <a:lnTo>
                  <a:pt x="2205402" y="849520"/>
                </a:lnTo>
                <a:lnTo>
                  <a:pt x="2193739" y="801108"/>
                </a:lnTo>
                <a:lnTo>
                  <a:pt x="2181170" y="752937"/>
                </a:lnTo>
                <a:lnTo>
                  <a:pt x="2167704" y="705021"/>
                </a:lnTo>
                <a:lnTo>
                  <a:pt x="2153348" y="657375"/>
                </a:lnTo>
                <a:lnTo>
                  <a:pt x="2138111" y="610011"/>
                </a:lnTo>
                <a:lnTo>
                  <a:pt x="2122001" y="562945"/>
                </a:lnTo>
                <a:lnTo>
                  <a:pt x="2105025" y="516190"/>
                </a:lnTo>
                <a:lnTo>
                  <a:pt x="2087193" y="469760"/>
                </a:lnTo>
                <a:lnTo>
                  <a:pt x="2068511" y="423670"/>
                </a:lnTo>
                <a:lnTo>
                  <a:pt x="2048988" y="377933"/>
                </a:lnTo>
                <a:lnTo>
                  <a:pt x="2028633" y="332563"/>
                </a:lnTo>
                <a:lnTo>
                  <a:pt x="2007452" y="287574"/>
                </a:lnTo>
                <a:lnTo>
                  <a:pt x="1985455" y="242980"/>
                </a:lnTo>
                <a:lnTo>
                  <a:pt x="1962648" y="198796"/>
                </a:lnTo>
                <a:lnTo>
                  <a:pt x="1939042" y="155035"/>
                </a:lnTo>
                <a:lnTo>
                  <a:pt x="1914642" y="111711"/>
                </a:lnTo>
                <a:lnTo>
                  <a:pt x="1889458" y="68838"/>
                </a:lnTo>
                <a:lnTo>
                  <a:pt x="1863497" y="26431"/>
                </a:lnTo>
                <a:lnTo>
                  <a:pt x="1846647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5E6A2F70-5CF8-D54B-9694-E6A6B1982A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28" name="object 24">
            <a:extLst>
              <a:ext uri="{FF2B5EF4-FFF2-40B4-BE49-F238E27FC236}">
                <a16:creationId xmlns:a16="http://schemas.microsoft.com/office/drawing/2014/main" id="{B54B45B3-3AB3-6540-BAB0-59FFAC85A602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1EADCFE4-521D-6C44-A5EE-81577B960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YOUR TRUSTED PARTNER</a:t>
            </a:r>
            <a:endParaRPr lang="en-US" dirty="0"/>
          </a:p>
        </p:txBody>
      </p:sp>
      <p:sp>
        <p:nvSpPr>
          <p:cNvPr id="47" name="Symbol zastępczy tekstu 11">
            <a:extLst>
              <a:ext uri="{FF2B5EF4-FFF2-40B4-BE49-F238E27FC236}">
                <a16:creationId xmlns:a16="http://schemas.microsoft.com/office/drawing/2014/main" id="{C8B0D20E-BEDB-8846-9E9C-1F8D9E810A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4072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pl-PL" dirty="0"/>
              <a:t>In Digital </a:t>
            </a:r>
            <a:r>
              <a:rPr lang="pl-PL" dirty="0" err="1"/>
              <a:t>Transformation</a:t>
            </a:r>
            <a:endParaRPr lang="en-US" dirty="0"/>
          </a:p>
        </p:txBody>
      </p:sp>
      <p:sp>
        <p:nvSpPr>
          <p:cNvPr id="48" name="Symbol zastępczy tekstu 11">
            <a:extLst>
              <a:ext uri="{FF2B5EF4-FFF2-40B4-BE49-F238E27FC236}">
                <a16:creationId xmlns:a16="http://schemas.microsoft.com/office/drawing/2014/main" id="{FFBD94F0-A9B4-954F-8702-A01A2E1C9D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pl-PL" dirty="0" err="1"/>
              <a:t>Johnny</a:t>
            </a:r>
            <a:r>
              <a:rPr lang="pl-PL" dirty="0"/>
              <a:t> </a:t>
            </a:r>
            <a:r>
              <a:rPr lang="pl-PL" dirty="0" err="1"/>
              <a:t>Beyrouthy</a:t>
            </a:r>
            <a:r>
              <a:rPr lang="pl-PL" dirty="0"/>
              <a:t>- General Manager – Middle East </a:t>
            </a:r>
            <a:r>
              <a:rPr lang="pl-PL" dirty="0" err="1"/>
              <a:t>Nouth</a:t>
            </a:r>
            <a:r>
              <a:rPr lang="pl-PL" dirty="0"/>
              <a:t>,  </a:t>
            </a:r>
            <a:r>
              <a:rPr lang="pl-PL" dirty="0" err="1"/>
              <a:t>MDSap</a:t>
            </a:r>
            <a:r>
              <a:rPr lang="pl-PL" dirty="0"/>
              <a:t> </a:t>
            </a:r>
            <a:r>
              <a:rPr lang="pl-PL" dirty="0" err="1"/>
              <a:t>Xxxx</a:t>
            </a:r>
            <a:r>
              <a:rPr lang="pl-PL" dirty="0"/>
              <a:t>, 2020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Header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050" y="1224621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3050" b="1" i="0" baseline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r>
              <a:rPr lang="en-US" spc="-20" dirty="0"/>
              <a:t> (Montserrat  Font )</a:t>
            </a:r>
            <a:endParaRPr lang="en-US" dirty="0"/>
          </a:p>
        </p:txBody>
      </p:sp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6650" y="20628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  <p:sp>
        <p:nvSpPr>
          <p:cNvPr id="10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6650" y="38154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000" b="0" i="0" baseline="0">
                <a:solidFill>
                  <a:srgbClr val="001E84"/>
                </a:solidFill>
                <a:latin typeface="Muli" pitchFamily="2" charset="0"/>
                <a:ea typeface="Roboto Mono" pitchFamily="2" charset="0"/>
              </a:defRPr>
            </a:lvl1pPr>
          </a:lstStyle>
          <a:p>
            <a:pPr lvl="0"/>
            <a:r>
              <a:rPr lang="en-US" spc="-20" dirty="0"/>
              <a:t>Bullet point (</a:t>
            </a:r>
            <a:r>
              <a:rPr lang="en-US" spc="-20" dirty="0" err="1"/>
              <a:t>Muli</a:t>
            </a:r>
            <a:r>
              <a:rPr lang="en-US" spc="-20" dirty="0"/>
              <a:t> font)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9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1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FC811B97-77C9-7841-B6FE-35B26C1FC0B6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28EBC93-14E9-F041-945D-D21479503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3540125"/>
            <a:ext cx="304800" cy="372533"/>
          </a:xfrm>
          <a:prstGeom prst="rect">
            <a:avLst/>
          </a:prstGeom>
        </p:spPr>
      </p:pic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100" y="3540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1</a:t>
            </a:r>
            <a:endParaRPr lang="en-US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7EC164A-AF0B-FE4B-8976-68CFCC579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4283075"/>
            <a:ext cx="304800" cy="372533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67A891D7-1CF9-DB48-9A12-A924D585A7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8100" y="4283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2</a:t>
            </a:r>
            <a:endParaRPr lang="en-US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D4F3777E-AE4D-424A-BC93-F7B73E95C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5064125"/>
            <a:ext cx="304800" cy="372533"/>
          </a:xfrm>
          <a:prstGeom prst="rect">
            <a:avLst/>
          </a:prstGeom>
        </p:spPr>
      </p:pic>
      <p:sp>
        <p:nvSpPr>
          <p:cNvPr id="17" name="Symbol zastępczy tekstu 11">
            <a:extLst>
              <a:ext uri="{FF2B5EF4-FFF2-40B4-BE49-F238E27FC236}">
                <a16:creationId xmlns:a16="http://schemas.microsoft.com/office/drawing/2014/main" id="{7797801A-3F9A-E64F-A47B-5A498BDE7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78100" y="5064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3</a:t>
            </a:r>
            <a:endParaRPr lang="en-US" dirty="0"/>
          </a:p>
        </p:txBody>
      </p:sp>
      <p:sp>
        <p:nvSpPr>
          <p:cNvPr id="10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1050" y="1911350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50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03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7ED1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  <p:sp>
        <p:nvSpPr>
          <p:cNvPr id="17" name="Symbol zastępczy tekstu 11">
            <a:extLst>
              <a:ext uri="{FF2B5EF4-FFF2-40B4-BE49-F238E27FC236}">
                <a16:creationId xmlns:a16="http://schemas.microsoft.com/office/drawing/2014/main" id="{3141577F-BF62-DC4C-B544-D82F19C26C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6650" y="1235075"/>
            <a:ext cx="914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i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dirty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30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-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70">
            <a:extLst>
              <a:ext uri="{FF2B5EF4-FFF2-40B4-BE49-F238E27FC236}">
                <a16:creationId xmlns:a16="http://schemas.microsoft.com/office/drawing/2014/main" id="{C302E0BE-BE08-4E4F-8F95-B3842CBAA76B}"/>
              </a:ext>
            </a:extLst>
          </p:cNvPr>
          <p:cNvSpPr txBox="1"/>
          <p:nvPr userDrawn="1"/>
        </p:nvSpPr>
        <p:spPr>
          <a:xfrm>
            <a:off x="4507339" y="8100545"/>
            <a:ext cx="24022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Muli-SemiBold"/>
                <a:cs typeface="Muli-SemiBold"/>
              </a:rPr>
              <a:t>Part </a:t>
            </a:r>
            <a:r>
              <a:rPr sz="1600" b="1" spc="-5" dirty="0">
                <a:latin typeface="Muli-SemiBold"/>
                <a:cs typeface="Muli-SemiBold"/>
              </a:rPr>
              <a:t>of the </a:t>
            </a:r>
            <a:r>
              <a:rPr sz="1600" b="1" spc="-10" dirty="0">
                <a:latin typeface="Muli-SemiBold"/>
                <a:cs typeface="Muli-SemiBold"/>
              </a:rPr>
              <a:t>Midis</a:t>
            </a:r>
            <a:r>
              <a:rPr sz="1600" b="1" spc="-60" dirty="0">
                <a:latin typeface="Muli-SemiBold"/>
                <a:cs typeface="Muli-SemiBold"/>
              </a:rPr>
              <a:t> </a:t>
            </a:r>
            <a:r>
              <a:rPr sz="1600" b="1" spc="-5" dirty="0">
                <a:latin typeface="Muli-SemiBold"/>
                <a:cs typeface="Muli-SemiBold"/>
              </a:rPr>
              <a:t>Group</a:t>
            </a:r>
            <a:endParaRPr sz="1600" dirty="0">
              <a:latin typeface="Muli-SemiBold"/>
              <a:cs typeface="Muli-SemiBold"/>
            </a:endParaRPr>
          </a:p>
        </p:txBody>
      </p:sp>
      <p:sp>
        <p:nvSpPr>
          <p:cNvPr id="40" name="object 73">
            <a:extLst>
              <a:ext uri="{FF2B5EF4-FFF2-40B4-BE49-F238E27FC236}">
                <a16:creationId xmlns:a16="http://schemas.microsoft.com/office/drawing/2014/main" id="{49874962-7B17-9B41-8974-42787E95D64A}"/>
              </a:ext>
            </a:extLst>
          </p:cNvPr>
          <p:cNvSpPr/>
          <p:nvPr userDrawn="1"/>
        </p:nvSpPr>
        <p:spPr>
          <a:xfrm>
            <a:off x="10873156" y="7048971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8"/>
                </a:lnTo>
                <a:lnTo>
                  <a:pt x="16377" y="353116"/>
                </a:lnTo>
                <a:lnTo>
                  <a:pt x="35739" y="393897"/>
                </a:lnTo>
                <a:lnTo>
                  <a:pt x="61565" y="430432"/>
                </a:lnTo>
                <a:lnTo>
                  <a:pt x="93116" y="461981"/>
                </a:lnTo>
                <a:lnTo>
                  <a:pt x="129651" y="487806"/>
                </a:lnTo>
                <a:lnTo>
                  <a:pt x="170431" y="507168"/>
                </a:lnTo>
                <a:lnTo>
                  <a:pt x="214718" y="519327"/>
                </a:lnTo>
                <a:lnTo>
                  <a:pt x="261772" y="523544"/>
                </a:lnTo>
                <a:lnTo>
                  <a:pt x="308825" y="519327"/>
                </a:lnTo>
                <a:lnTo>
                  <a:pt x="353112" y="507168"/>
                </a:lnTo>
                <a:lnTo>
                  <a:pt x="393892" y="487806"/>
                </a:lnTo>
                <a:lnTo>
                  <a:pt x="430428" y="461981"/>
                </a:lnTo>
                <a:lnTo>
                  <a:pt x="461978" y="430432"/>
                </a:lnTo>
                <a:lnTo>
                  <a:pt x="487804" y="393897"/>
                </a:lnTo>
                <a:lnTo>
                  <a:pt x="507166" y="353116"/>
                </a:lnTo>
                <a:lnTo>
                  <a:pt x="519326" y="308828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74">
            <a:extLst>
              <a:ext uri="{FF2B5EF4-FFF2-40B4-BE49-F238E27FC236}">
                <a16:creationId xmlns:a16="http://schemas.microsoft.com/office/drawing/2014/main" id="{6A319718-FE87-C34E-8B4D-524582864FCB}"/>
              </a:ext>
            </a:extLst>
          </p:cNvPr>
          <p:cNvSpPr/>
          <p:nvPr userDrawn="1"/>
        </p:nvSpPr>
        <p:spPr>
          <a:xfrm>
            <a:off x="11032846" y="7215968"/>
            <a:ext cx="233322" cy="18961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75">
            <a:extLst>
              <a:ext uri="{FF2B5EF4-FFF2-40B4-BE49-F238E27FC236}">
                <a16:creationId xmlns:a16="http://schemas.microsoft.com/office/drawing/2014/main" id="{33959E7C-3B3E-B04B-8A83-93C77732B295}"/>
              </a:ext>
            </a:extLst>
          </p:cNvPr>
          <p:cNvSpPr/>
          <p:nvPr userDrawn="1"/>
        </p:nvSpPr>
        <p:spPr>
          <a:xfrm>
            <a:off x="10903695" y="7759540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76">
            <a:extLst>
              <a:ext uri="{FF2B5EF4-FFF2-40B4-BE49-F238E27FC236}">
                <a16:creationId xmlns:a16="http://schemas.microsoft.com/office/drawing/2014/main" id="{22A66C15-B507-FF4D-BCE4-38BBC03BC4D8}"/>
              </a:ext>
            </a:extLst>
          </p:cNvPr>
          <p:cNvSpPr/>
          <p:nvPr userDrawn="1"/>
        </p:nvSpPr>
        <p:spPr>
          <a:xfrm>
            <a:off x="11032846" y="7896359"/>
            <a:ext cx="272689" cy="27291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77">
            <a:extLst>
              <a:ext uri="{FF2B5EF4-FFF2-40B4-BE49-F238E27FC236}">
                <a16:creationId xmlns:a16="http://schemas.microsoft.com/office/drawing/2014/main" id="{547D5A7D-B1CF-9047-83A3-1F4D42FEFE50}"/>
              </a:ext>
            </a:extLst>
          </p:cNvPr>
          <p:cNvSpPr/>
          <p:nvPr userDrawn="1"/>
        </p:nvSpPr>
        <p:spPr>
          <a:xfrm>
            <a:off x="10867731" y="633036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6"/>
                </a:lnTo>
                <a:lnTo>
                  <a:pt x="129651" y="35737"/>
                </a:lnTo>
                <a:lnTo>
                  <a:pt x="93116" y="61562"/>
                </a:lnTo>
                <a:lnTo>
                  <a:pt x="61565" y="93111"/>
                </a:lnTo>
                <a:lnTo>
                  <a:pt x="35739" y="129646"/>
                </a:lnTo>
                <a:lnTo>
                  <a:pt x="16377" y="170427"/>
                </a:lnTo>
                <a:lnTo>
                  <a:pt x="4217" y="214715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5"/>
                </a:lnTo>
                <a:lnTo>
                  <a:pt x="507166" y="170427"/>
                </a:lnTo>
                <a:lnTo>
                  <a:pt x="487804" y="129646"/>
                </a:lnTo>
                <a:lnTo>
                  <a:pt x="461978" y="93111"/>
                </a:lnTo>
                <a:lnTo>
                  <a:pt x="430428" y="61562"/>
                </a:lnTo>
                <a:lnTo>
                  <a:pt x="393892" y="35737"/>
                </a:lnTo>
                <a:lnTo>
                  <a:pt x="353112" y="16376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0077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78">
            <a:extLst>
              <a:ext uri="{FF2B5EF4-FFF2-40B4-BE49-F238E27FC236}">
                <a16:creationId xmlns:a16="http://schemas.microsoft.com/office/drawing/2014/main" id="{72747BD5-2B25-6A4E-9609-116105221E4F}"/>
              </a:ext>
            </a:extLst>
          </p:cNvPr>
          <p:cNvSpPr/>
          <p:nvPr userDrawn="1"/>
        </p:nvSpPr>
        <p:spPr>
          <a:xfrm>
            <a:off x="11101341" y="6539979"/>
            <a:ext cx="149566" cy="158382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79">
            <a:extLst>
              <a:ext uri="{FF2B5EF4-FFF2-40B4-BE49-F238E27FC236}">
                <a16:creationId xmlns:a16="http://schemas.microsoft.com/office/drawing/2014/main" id="{CBC53D69-88CB-0E4C-9223-989A9F4F1153}"/>
              </a:ext>
            </a:extLst>
          </p:cNvPr>
          <p:cNvSpPr/>
          <p:nvPr userDrawn="1"/>
        </p:nvSpPr>
        <p:spPr>
          <a:xfrm>
            <a:off x="11047291" y="6543870"/>
            <a:ext cx="0" cy="154940"/>
          </a:xfrm>
          <a:custGeom>
            <a:avLst/>
            <a:gdLst/>
            <a:ahLst/>
            <a:cxnLst/>
            <a:rect l="l" t="t" r="r" b="b"/>
            <a:pathLst>
              <a:path h="154940">
                <a:moveTo>
                  <a:pt x="0" y="0"/>
                </a:moveTo>
                <a:lnTo>
                  <a:pt x="0" y="154497"/>
                </a:lnTo>
              </a:path>
            </a:pathLst>
          </a:custGeom>
          <a:ln w="479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80">
            <a:extLst>
              <a:ext uri="{FF2B5EF4-FFF2-40B4-BE49-F238E27FC236}">
                <a16:creationId xmlns:a16="http://schemas.microsoft.com/office/drawing/2014/main" id="{7B04B7AE-ADC2-9449-9215-C552DC0F75D5}"/>
              </a:ext>
            </a:extLst>
          </p:cNvPr>
          <p:cNvSpPr/>
          <p:nvPr userDrawn="1"/>
        </p:nvSpPr>
        <p:spPr>
          <a:xfrm>
            <a:off x="11019486" y="646693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789" y="0"/>
                </a:moveTo>
                <a:lnTo>
                  <a:pt x="16976" y="2184"/>
                </a:lnTo>
                <a:lnTo>
                  <a:pt x="8142" y="8142"/>
                </a:lnTo>
                <a:lnTo>
                  <a:pt x="2184" y="16976"/>
                </a:lnTo>
                <a:lnTo>
                  <a:pt x="0" y="27789"/>
                </a:lnTo>
                <a:lnTo>
                  <a:pt x="2184" y="38644"/>
                </a:lnTo>
                <a:lnTo>
                  <a:pt x="8142" y="47567"/>
                </a:lnTo>
                <a:lnTo>
                  <a:pt x="16976" y="53615"/>
                </a:lnTo>
                <a:lnTo>
                  <a:pt x="27789" y="55841"/>
                </a:lnTo>
                <a:lnTo>
                  <a:pt x="38603" y="53615"/>
                </a:lnTo>
                <a:lnTo>
                  <a:pt x="47437" y="47567"/>
                </a:lnTo>
                <a:lnTo>
                  <a:pt x="53394" y="38644"/>
                </a:lnTo>
                <a:lnTo>
                  <a:pt x="55579" y="27789"/>
                </a:lnTo>
                <a:lnTo>
                  <a:pt x="53388" y="16976"/>
                </a:lnTo>
                <a:lnTo>
                  <a:pt x="47429" y="8142"/>
                </a:lnTo>
                <a:lnTo>
                  <a:pt x="38597" y="2184"/>
                </a:lnTo>
                <a:lnTo>
                  <a:pt x="27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81">
            <a:extLst>
              <a:ext uri="{FF2B5EF4-FFF2-40B4-BE49-F238E27FC236}">
                <a16:creationId xmlns:a16="http://schemas.microsoft.com/office/drawing/2014/main" id="{8AB53D22-6E34-AB45-B742-3471BEA2A80A}"/>
              </a:ext>
            </a:extLst>
          </p:cNvPr>
          <p:cNvSpPr/>
          <p:nvPr userDrawn="1"/>
        </p:nvSpPr>
        <p:spPr>
          <a:xfrm>
            <a:off x="0" y="8207799"/>
            <a:ext cx="986790" cy="1498600"/>
          </a:xfrm>
          <a:custGeom>
            <a:avLst/>
            <a:gdLst/>
            <a:ahLst/>
            <a:cxnLst/>
            <a:rect l="l" t="t" r="r" b="b"/>
            <a:pathLst>
              <a:path w="986790" h="1498600">
                <a:moveTo>
                  <a:pt x="795" y="0"/>
                </a:moveTo>
                <a:lnTo>
                  <a:pt x="0" y="0"/>
                </a:lnTo>
                <a:lnTo>
                  <a:pt x="0" y="1497975"/>
                </a:lnTo>
                <a:lnTo>
                  <a:pt x="47147" y="1485065"/>
                </a:lnTo>
                <a:lnTo>
                  <a:pt x="93797" y="1470744"/>
                </a:lnTo>
                <a:lnTo>
                  <a:pt x="139920" y="1455030"/>
                </a:lnTo>
                <a:lnTo>
                  <a:pt x="185486" y="1437940"/>
                </a:lnTo>
                <a:lnTo>
                  <a:pt x="230464" y="1419491"/>
                </a:lnTo>
                <a:lnTo>
                  <a:pt x="274826" y="1399701"/>
                </a:lnTo>
                <a:lnTo>
                  <a:pt x="318540" y="1378587"/>
                </a:lnTo>
                <a:lnTo>
                  <a:pt x="361577" y="1356166"/>
                </a:lnTo>
                <a:lnTo>
                  <a:pt x="403907" y="1332456"/>
                </a:lnTo>
                <a:lnTo>
                  <a:pt x="445499" y="1307473"/>
                </a:lnTo>
                <a:lnTo>
                  <a:pt x="486324" y="1281236"/>
                </a:lnTo>
                <a:lnTo>
                  <a:pt x="526352" y="1253762"/>
                </a:lnTo>
                <a:lnTo>
                  <a:pt x="565553" y="1225067"/>
                </a:lnTo>
                <a:lnTo>
                  <a:pt x="603896" y="1195169"/>
                </a:lnTo>
                <a:lnTo>
                  <a:pt x="641353" y="1164087"/>
                </a:lnTo>
                <a:lnTo>
                  <a:pt x="677892" y="1131835"/>
                </a:lnTo>
                <a:lnTo>
                  <a:pt x="713483" y="1098434"/>
                </a:lnTo>
                <a:lnTo>
                  <a:pt x="748098" y="1063898"/>
                </a:lnTo>
                <a:lnTo>
                  <a:pt x="781705" y="1028247"/>
                </a:lnTo>
                <a:lnTo>
                  <a:pt x="814275" y="991496"/>
                </a:lnTo>
                <a:lnTo>
                  <a:pt x="845778" y="953664"/>
                </a:lnTo>
                <a:lnTo>
                  <a:pt x="876183" y="914768"/>
                </a:lnTo>
                <a:lnTo>
                  <a:pt x="905461" y="874825"/>
                </a:lnTo>
                <a:lnTo>
                  <a:pt x="933582" y="833852"/>
                </a:lnTo>
                <a:lnTo>
                  <a:pt x="960515" y="791867"/>
                </a:lnTo>
                <a:lnTo>
                  <a:pt x="986231" y="748888"/>
                </a:lnTo>
                <a:lnTo>
                  <a:pt x="960532" y="705934"/>
                </a:lnTo>
                <a:lnTo>
                  <a:pt x="933616" y="663974"/>
                </a:lnTo>
                <a:lnTo>
                  <a:pt x="905515" y="623025"/>
                </a:lnTo>
                <a:lnTo>
                  <a:pt x="876258" y="583105"/>
                </a:lnTo>
                <a:lnTo>
                  <a:pt x="845876" y="544230"/>
                </a:lnTo>
                <a:lnTo>
                  <a:pt x="814397" y="506418"/>
                </a:lnTo>
                <a:lnTo>
                  <a:pt x="781852" y="469687"/>
                </a:lnTo>
                <a:lnTo>
                  <a:pt x="748272" y="434053"/>
                </a:lnTo>
                <a:lnTo>
                  <a:pt x="713685" y="399534"/>
                </a:lnTo>
                <a:lnTo>
                  <a:pt x="678122" y="366146"/>
                </a:lnTo>
                <a:lnTo>
                  <a:pt x="641613" y="333908"/>
                </a:lnTo>
                <a:lnTo>
                  <a:pt x="604188" y="302837"/>
                </a:lnTo>
                <a:lnTo>
                  <a:pt x="565876" y="272949"/>
                </a:lnTo>
                <a:lnTo>
                  <a:pt x="526708" y="244263"/>
                </a:lnTo>
                <a:lnTo>
                  <a:pt x="486714" y="216795"/>
                </a:lnTo>
                <a:lnTo>
                  <a:pt x="445923" y="190562"/>
                </a:lnTo>
                <a:lnTo>
                  <a:pt x="404366" y="165583"/>
                </a:lnTo>
                <a:lnTo>
                  <a:pt x="362072" y="141874"/>
                </a:lnTo>
                <a:lnTo>
                  <a:pt x="319071" y="119452"/>
                </a:lnTo>
                <a:lnTo>
                  <a:pt x="275393" y="98335"/>
                </a:lnTo>
                <a:lnTo>
                  <a:pt x="231069" y="78540"/>
                </a:lnTo>
                <a:lnTo>
                  <a:pt x="186128" y="60084"/>
                </a:lnTo>
                <a:lnTo>
                  <a:pt x="140601" y="42985"/>
                </a:lnTo>
                <a:lnTo>
                  <a:pt x="94516" y="27260"/>
                </a:lnTo>
                <a:lnTo>
                  <a:pt x="47904" y="12925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82">
            <a:extLst>
              <a:ext uri="{FF2B5EF4-FFF2-40B4-BE49-F238E27FC236}">
                <a16:creationId xmlns:a16="http://schemas.microsoft.com/office/drawing/2014/main" id="{68FD35CE-3EDC-824C-9104-66CC5A6F702E}"/>
              </a:ext>
            </a:extLst>
          </p:cNvPr>
          <p:cNvSpPr/>
          <p:nvPr userDrawn="1"/>
        </p:nvSpPr>
        <p:spPr>
          <a:xfrm>
            <a:off x="956761" y="9459627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5"/>
                </a:lnTo>
                <a:lnTo>
                  <a:pt x="558905" y="509241"/>
                </a:lnTo>
                <a:lnTo>
                  <a:pt x="574056" y="463534"/>
                </a:lnTo>
                <a:lnTo>
                  <a:pt x="585420" y="417005"/>
                </a:lnTo>
                <a:lnTo>
                  <a:pt x="592995" y="369891"/>
                </a:lnTo>
                <a:lnTo>
                  <a:pt x="596783" y="322425"/>
                </a:lnTo>
                <a:lnTo>
                  <a:pt x="596783" y="274841"/>
                </a:lnTo>
                <a:lnTo>
                  <a:pt x="592995" y="227375"/>
                </a:lnTo>
                <a:lnTo>
                  <a:pt x="585420" y="180260"/>
                </a:lnTo>
                <a:lnTo>
                  <a:pt x="574056" y="133730"/>
                </a:lnTo>
                <a:lnTo>
                  <a:pt x="558905" y="88021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83">
            <a:extLst>
              <a:ext uri="{FF2B5EF4-FFF2-40B4-BE49-F238E27FC236}">
                <a16:creationId xmlns:a16="http://schemas.microsoft.com/office/drawing/2014/main" id="{7C40743D-E3DD-9745-95D7-5A2517F7F052}"/>
              </a:ext>
            </a:extLst>
          </p:cNvPr>
          <p:cNvSpPr/>
          <p:nvPr userDrawn="1"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61"/>
                </a:lnTo>
                <a:lnTo>
                  <a:pt x="7585" y="96899"/>
                </a:lnTo>
                <a:lnTo>
                  <a:pt x="0" y="147742"/>
                </a:lnTo>
                <a:lnTo>
                  <a:pt x="0" y="199019"/>
                </a:lnTo>
                <a:lnTo>
                  <a:pt x="7585" y="249860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89"/>
                </a:lnTo>
                <a:lnTo>
                  <a:pt x="280856" y="92082"/>
                </a:lnTo>
                <a:lnTo>
                  <a:pt x="240618" y="60092"/>
                </a:lnTo>
                <a:lnTo>
                  <a:pt x="196209" y="34454"/>
                </a:lnTo>
                <a:lnTo>
                  <a:pt x="148385" y="15603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73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CONTACT</a:t>
            </a:r>
            <a:endParaRPr lang="en-US" dirty="0"/>
          </a:p>
        </p:txBody>
      </p:sp>
      <p:pic>
        <p:nvPicPr>
          <p:cNvPr id="58" name="Grafika 57">
            <a:extLst>
              <a:ext uri="{FF2B5EF4-FFF2-40B4-BE49-F238E27FC236}">
                <a16:creationId xmlns:a16="http://schemas.microsoft.com/office/drawing/2014/main" id="{ED6C62A1-5FCD-E645-BA2C-8A41AA2472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89250" y="4054475"/>
            <a:ext cx="5334000" cy="1303095"/>
          </a:xfrm>
          <a:prstGeom prst="rect">
            <a:avLst/>
          </a:prstGeom>
        </p:spPr>
      </p:pic>
      <p:pic>
        <p:nvPicPr>
          <p:cNvPr id="60" name="Obraz 59">
            <a:extLst>
              <a:ext uri="{FF2B5EF4-FFF2-40B4-BE49-F238E27FC236}">
                <a16:creationId xmlns:a16="http://schemas.microsoft.com/office/drawing/2014/main" id="{B5DF27CA-C8A0-C14D-A1A2-35A89986CD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339" y="6317511"/>
            <a:ext cx="2908300" cy="1447800"/>
          </a:xfrm>
          <a:prstGeom prst="rect">
            <a:avLst/>
          </a:prstGeom>
        </p:spPr>
      </p:pic>
      <p:sp>
        <p:nvSpPr>
          <p:cNvPr id="62" name="Symbol zastępczy tekstu 11">
            <a:extLst>
              <a:ext uri="{FF2B5EF4-FFF2-40B4-BE49-F238E27FC236}">
                <a16:creationId xmlns:a16="http://schemas.microsoft.com/office/drawing/2014/main" id="{9DB45C6E-D4C7-FA4A-9D17-8A071D817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842" y="3162288"/>
            <a:ext cx="6370163" cy="756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 b="1" i="0">
                <a:solidFill>
                  <a:srgbClr val="001E84"/>
                </a:solidFill>
                <a:latin typeface="Muli ExtraBold" pitchFamily="2" charset="0"/>
              </a:defRPr>
            </a:lvl1pPr>
          </a:lstStyle>
          <a:p>
            <a:pPr lvl="0"/>
            <a:r>
              <a:rPr lang="pl-PL" spc="-20" dirty="0"/>
              <a:t>Name Surname</a:t>
            </a:r>
            <a:endParaRPr lang="en-US" dirty="0"/>
          </a:p>
        </p:txBody>
      </p:sp>
      <p:sp>
        <p:nvSpPr>
          <p:cNvPr id="63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14049" y="4742711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pl-PL" spc="-20" dirty="0"/>
              <a:t>Phone </a:t>
            </a:r>
            <a:r>
              <a:rPr lang="pl-PL" spc="-20" dirty="0" err="1"/>
              <a:t>number</a:t>
            </a:r>
            <a:endParaRPr lang="en-US" dirty="0"/>
          </a:p>
        </p:txBody>
      </p:sp>
      <p:sp>
        <p:nvSpPr>
          <p:cNvPr id="64" name="Symbol zastępczy tekstu 11">
            <a:extLst>
              <a:ext uri="{FF2B5EF4-FFF2-40B4-BE49-F238E27FC236}">
                <a16:creationId xmlns:a16="http://schemas.microsoft.com/office/drawing/2014/main" id="{8D31D89D-6170-604C-BACD-F2B0F3E09D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14049" y="5290832"/>
            <a:ext cx="6370163" cy="433981"/>
          </a:xfrm>
          <a:prstGeom prst="rect">
            <a:avLst/>
          </a:prstGeom>
        </p:spPr>
        <p:txBody>
          <a:bodyPr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50" b="0" i="0" u="none" strike="noStrike" kern="1200" cap="none" spc="-5" normalizeH="0" baseline="0" noProof="0" dirty="0">
                <a:ln>
                  <a:noFill/>
                </a:ln>
                <a:solidFill>
                  <a:srgbClr val="01A2FF"/>
                </a:solidFill>
                <a:effectLst/>
                <a:uLnTx/>
                <a:uFillTx/>
                <a:latin typeface="Muli"/>
                <a:ea typeface="+mn-ea"/>
                <a:cs typeface="Mul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e-mail@mdsaptech.com</a:t>
            </a:r>
            <a:endParaRPr kumimoji="0" lang="pl-PL" sz="2450" b="0" i="0" u="none" strike="noStrike" kern="1200" cap="none" spc="0" normalizeH="0" baseline="0" noProof="0" dirty="0">
              <a:ln>
                <a:noFill/>
              </a:ln>
              <a:solidFill>
                <a:srgbClr val="01A2FF"/>
              </a:solidFill>
              <a:effectLst/>
              <a:uLnTx/>
              <a:uFillTx/>
              <a:latin typeface="Muli"/>
              <a:ea typeface="+mn-ea"/>
              <a:cs typeface="Muli"/>
            </a:endParaRPr>
          </a:p>
        </p:txBody>
      </p:sp>
      <p:sp>
        <p:nvSpPr>
          <p:cNvPr id="67" name="Symbol zastępczy tekstu 11">
            <a:extLst>
              <a:ext uri="{FF2B5EF4-FFF2-40B4-BE49-F238E27FC236}">
                <a16:creationId xmlns:a16="http://schemas.microsoft.com/office/drawing/2014/main" id="{9FD6321A-57FD-AC4E-A57D-6407628AFB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75288" y="63830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pc="-20" dirty="0"/>
              <a:t>linkedin.com/company/mdsap</a:t>
            </a:r>
          </a:p>
        </p:txBody>
      </p:sp>
      <p:sp>
        <p:nvSpPr>
          <p:cNvPr id="68" name="Symbol zastępczy tekstu 11">
            <a:extLst>
              <a:ext uri="{FF2B5EF4-FFF2-40B4-BE49-F238E27FC236}">
                <a16:creationId xmlns:a16="http://schemas.microsoft.com/office/drawing/2014/main" id="{34BB069E-F973-2D41-A420-1A63F754F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75288" y="70688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spc="-20" dirty="0"/>
              <a:t>@MDSapTech</a:t>
            </a:r>
          </a:p>
        </p:txBody>
      </p:sp>
      <p:sp>
        <p:nvSpPr>
          <p:cNvPr id="69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689602" y="8527210"/>
            <a:ext cx="6370163" cy="414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spc="-20" dirty="0"/>
              <a:t>www.mdsaptech.com</a:t>
            </a:r>
            <a:endParaRPr lang="pl-PL" spc="-2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370" y="8505946"/>
            <a:ext cx="457200" cy="457200"/>
          </a:xfrm>
          <a:prstGeom prst="rect">
            <a:avLst/>
          </a:prstGeom>
        </p:spPr>
      </p:pic>
      <p:sp>
        <p:nvSpPr>
          <p:cNvPr id="30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89602" y="7841410"/>
            <a:ext cx="6370163" cy="414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/>
              <a:t>slideshare.net/MDSapTech</a:t>
            </a:r>
          </a:p>
        </p:txBody>
      </p:sp>
      <p:sp>
        <p:nvSpPr>
          <p:cNvPr id="32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0384" y="4076427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en-US" spc="-2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59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pic>
        <p:nvPicPr>
          <p:cNvPr id="26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pic>
        <p:nvPicPr>
          <p:cNvPr id="4" name="Obraz 6">
            <a:extLst>
              <a:ext uri="{FF2B5EF4-FFF2-40B4-BE49-F238E27FC236}">
                <a16:creationId xmlns:a16="http://schemas.microsoft.com/office/drawing/2014/main" id="{18DAC1AB-90AF-E846-AEC3-74CF850353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2378075"/>
            <a:ext cx="3769659" cy="2667000"/>
          </a:xfrm>
          <a:prstGeom prst="rect">
            <a:avLst/>
          </a:prstGeom>
        </p:spPr>
      </p:pic>
      <p:pic>
        <p:nvPicPr>
          <p:cNvPr id="5" name="Obraz 8">
            <a:extLst>
              <a:ext uri="{FF2B5EF4-FFF2-40B4-BE49-F238E27FC236}">
                <a16:creationId xmlns:a16="http://schemas.microsoft.com/office/drawing/2014/main" id="{126469C8-26DB-A640-A5E9-FF0E2573C2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2378075"/>
            <a:ext cx="3769659" cy="2667000"/>
          </a:xfrm>
          <a:prstGeom prst="rect">
            <a:avLst/>
          </a:prstGeom>
        </p:spPr>
      </p:pic>
      <p:pic>
        <p:nvPicPr>
          <p:cNvPr id="6" name="Obraz 9">
            <a:extLst>
              <a:ext uri="{FF2B5EF4-FFF2-40B4-BE49-F238E27FC236}">
                <a16:creationId xmlns:a16="http://schemas.microsoft.com/office/drawing/2014/main" id="{A41C1F7E-5B56-C649-8D84-3FE0264FD5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2378075"/>
            <a:ext cx="3769659" cy="2667000"/>
          </a:xfrm>
          <a:prstGeom prst="rect">
            <a:avLst/>
          </a:prstGeom>
        </p:spPr>
      </p:pic>
      <p:pic>
        <p:nvPicPr>
          <p:cNvPr id="7" name="Obraz 10">
            <a:extLst>
              <a:ext uri="{FF2B5EF4-FFF2-40B4-BE49-F238E27FC236}">
                <a16:creationId xmlns:a16="http://schemas.microsoft.com/office/drawing/2014/main" id="{49757C76-97CD-D447-8D4C-193864853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2378075"/>
            <a:ext cx="3769659" cy="2667000"/>
          </a:xfrm>
          <a:prstGeom prst="rect">
            <a:avLst/>
          </a:prstGeom>
        </p:spPr>
      </p:pic>
      <p:pic>
        <p:nvPicPr>
          <p:cNvPr id="8" name="Obraz 11">
            <a:extLst>
              <a:ext uri="{FF2B5EF4-FFF2-40B4-BE49-F238E27FC236}">
                <a16:creationId xmlns:a16="http://schemas.microsoft.com/office/drawing/2014/main" id="{CE084127-A669-7F49-A40A-3E8A7627D5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6495812"/>
            <a:ext cx="3769659" cy="2667000"/>
          </a:xfrm>
          <a:prstGeom prst="rect">
            <a:avLst/>
          </a:prstGeom>
        </p:spPr>
      </p:pic>
      <p:pic>
        <p:nvPicPr>
          <p:cNvPr id="9" name="Obraz 12">
            <a:extLst>
              <a:ext uri="{FF2B5EF4-FFF2-40B4-BE49-F238E27FC236}">
                <a16:creationId xmlns:a16="http://schemas.microsoft.com/office/drawing/2014/main" id="{861E5470-1472-BB4E-9BBA-94A552A041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6495812"/>
            <a:ext cx="3769659" cy="2667000"/>
          </a:xfrm>
          <a:prstGeom prst="rect">
            <a:avLst/>
          </a:prstGeom>
        </p:spPr>
      </p:pic>
      <p:pic>
        <p:nvPicPr>
          <p:cNvPr id="10" name="Obraz 13">
            <a:extLst>
              <a:ext uri="{FF2B5EF4-FFF2-40B4-BE49-F238E27FC236}">
                <a16:creationId xmlns:a16="http://schemas.microsoft.com/office/drawing/2014/main" id="{BB50915C-B1FF-0F4F-A665-EA7689DDE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6495812"/>
            <a:ext cx="3769659" cy="2667000"/>
          </a:xfrm>
          <a:prstGeom prst="rect">
            <a:avLst/>
          </a:prstGeom>
        </p:spPr>
      </p:pic>
      <p:pic>
        <p:nvPicPr>
          <p:cNvPr id="11" name="Obraz 14">
            <a:extLst>
              <a:ext uri="{FF2B5EF4-FFF2-40B4-BE49-F238E27FC236}">
                <a16:creationId xmlns:a16="http://schemas.microsoft.com/office/drawing/2014/main" id="{3C6B0B70-0B9A-E843-B92F-64A34492A6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6495812"/>
            <a:ext cx="3769659" cy="266700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24797894-5137-9F42-9B53-863DF27445F0}"/>
              </a:ext>
            </a:extLst>
          </p:cNvPr>
          <p:cNvSpPr/>
          <p:nvPr userDrawn="1"/>
        </p:nvSpPr>
        <p:spPr>
          <a:xfrm>
            <a:off x="1136650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1F96866E-89BE-2148-9A32-9CB00ACAC82B}"/>
              </a:ext>
            </a:extLst>
          </p:cNvPr>
          <p:cNvSpPr/>
          <p:nvPr userDrawn="1"/>
        </p:nvSpPr>
        <p:spPr>
          <a:xfrm>
            <a:off x="5562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F58C65B-CD7C-FF47-9C0D-B19FFB6FEB45}"/>
              </a:ext>
            </a:extLst>
          </p:cNvPr>
          <p:cNvSpPr/>
          <p:nvPr userDrawn="1"/>
        </p:nvSpPr>
        <p:spPr>
          <a:xfrm>
            <a:off x="9985724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0F5C82-0AE6-554A-9D0B-76E0FDC2516D}"/>
              </a:ext>
            </a:extLst>
          </p:cNvPr>
          <p:cNvSpPr/>
          <p:nvPr userDrawn="1"/>
        </p:nvSpPr>
        <p:spPr>
          <a:xfrm>
            <a:off x="14325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207CA446-BC7E-0949-8A00-771A2F736BE0}"/>
              </a:ext>
            </a:extLst>
          </p:cNvPr>
          <p:cNvSpPr/>
          <p:nvPr userDrawn="1"/>
        </p:nvSpPr>
        <p:spPr>
          <a:xfrm>
            <a:off x="1136650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9875D99-420C-0346-82E5-1596848078AA}"/>
              </a:ext>
            </a:extLst>
          </p:cNvPr>
          <p:cNvSpPr/>
          <p:nvPr userDrawn="1"/>
        </p:nvSpPr>
        <p:spPr>
          <a:xfrm>
            <a:off x="5562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77AA79F-0173-0445-9A35-A785E3A0C57F}"/>
              </a:ext>
            </a:extLst>
          </p:cNvPr>
          <p:cNvSpPr/>
          <p:nvPr userDrawn="1"/>
        </p:nvSpPr>
        <p:spPr>
          <a:xfrm>
            <a:off x="9985724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A7F6B83-1661-2045-851A-B0CC84ADFD33}"/>
              </a:ext>
            </a:extLst>
          </p:cNvPr>
          <p:cNvSpPr/>
          <p:nvPr userDrawn="1"/>
        </p:nvSpPr>
        <p:spPr>
          <a:xfrm>
            <a:off x="14325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20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spc="-20" dirty="0"/>
              <a:t>CERTIFICATIONS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55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FC811B97-77C9-7841-B6FE-35B26C1FC0B6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28EBC93-14E9-F041-945D-D21479503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7250" y="2530475"/>
            <a:ext cx="304800" cy="372533"/>
          </a:xfrm>
          <a:prstGeom prst="rect">
            <a:avLst/>
          </a:prstGeom>
        </p:spPr>
      </p:pic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1125" y="25304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1</a:t>
            </a:r>
            <a:endParaRPr lang="en-US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7EC164A-AF0B-FE4B-8976-68CFCC579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7250" y="3273425"/>
            <a:ext cx="304800" cy="372533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67A891D7-1CF9-DB48-9A12-A924D585A7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51125" y="32734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2</a:t>
            </a:r>
            <a:endParaRPr lang="en-US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D4F3777E-AE4D-424A-BC93-F7B73E95C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7250" y="4054475"/>
            <a:ext cx="304800" cy="372533"/>
          </a:xfrm>
          <a:prstGeom prst="rect">
            <a:avLst/>
          </a:prstGeom>
        </p:spPr>
      </p:pic>
      <p:sp>
        <p:nvSpPr>
          <p:cNvPr id="17" name="Symbol zastępczy tekstu 11">
            <a:extLst>
              <a:ext uri="{FF2B5EF4-FFF2-40B4-BE49-F238E27FC236}">
                <a16:creationId xmlns:a16="http://schemas.microsoft.com/office/drawing/2014/main" id="{7797801A-3F9A-E64F-A47B-5A498BDE7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51125" y="40544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6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4D8F0E8D-C404-7743-A9CE-BC82FA82D4E5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03"/>
                </a:moveTo>
                <a:lnTo>
                  <a:pt x="20104099" y="11308503"/>
                </a:lnTo>
                <a:lnTo>
                  <a:pt x="20104099" y="0"/>
                </a:lnTo>
                <a:lnTo>
                  <a:pt x="0" y="0"/>
                </a:lnTo>
                <a:lnTo>
                  <a:pt x="0" y="11308503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6" name="Obraz 15" descr="Obraz zawierający urządzenie, jasne, silnik&#10;&#10;Opis wygenerowany automatycznie">
            <a:extLst>
              <a:ext uri="{FF2B5EF4-FFF2-40B4-BE49-F238E27FC236}">
                <a16:creationId xmlns:a16="http://schemas.microsoft.com/office/drawing/2014/main" id="{C6B727D7-0C91-C245-BF5D-12EBE334B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4782712" cy="11309350"/>
          </a:xfrm>
          <a:prstGeom prst="rect">
            <a:avLst/>
          </a:prstGeom>
        </p:spPr>
      </p:pic>
      <p:sp>
        <p:nvSpPr>
          <p:cNvPr id="17" name="object 4">
            <a:extLst>
              <a:ext uri="{FF2B5EF4-FFF2-40B4-BE49-F238E27FC236}">
                <a16:creationId xmlns:a16="http://schemas.microsoft.com/office/drawing/2014/main" id="{660CA7F6-CE35-084F-B676-074701C65F71}"/>
              </a:ext>
            </a:extLst>
          </p:cNvPr>
          <p:cNvSpPr txBox="1"/>
          <p:nvPr userDrawn="1"/>
        </p:nvSpPr>
        <p:spPr>
          <a:xfrm>
            <a:off x="15556053" y="5133372"/>
            <a:ext cx="2637790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100"/>
              </a:spcBef>
            </a:pPr>
            <a:r>
              <a:rPr sz="6050" b="1" spc="-155" dirty="0">
                <a:solidFill>
                  <a:srgbClr val="FFFFFF"/>
                </a:solidFill>
                <a:latin typeface="Montserrat"/>
                <a:cs typeface="Montserrat"/>
              </a:rPr>
              <a:t>25+  </a:t>
            </a:r>
            <a:r>
              <a:rPr sz="6050" b="1" spc="-150" dirty="0">
                <a:solidFill>
                  <a:srgbClr val="FFFFFF"/>
                </a:solidFill>
                <a:latin typeface="Montserrat"/>
                <a:cs typeface="Montserrat"/>
              </a:rPr>
              <a:t>Y</a:t>
            </a:r>
            <a:r>
              <a:rPr sz="6050" b="1" spc="-65" dirty="0">
                <a:solidFill>
                  <a:srgbClr val="FFFFFF"/>
                </a:solidFill>
                <a:latin typeface="Montserrat"/>
                <a:cs typeface="Montserrat"/>
              </a:rPr>
              <a:t>E</a:t>
            </a:r>
            <a:r>
              <a:rPr sz="6050" b="1" spc="-145" dirty="0">
                <a:solidFill>
                  <a:srgbClr val="FFFFFF"/>
                </a:solidFill>
                <a:latin typeface="Montserrat"/>
                <a:cs typeface="Montserrat"/>
              </a:rPr>
              <a:t>A</a:t>
            </a:r>
            <a:r>
              <a:rPr sz="6050" b="1" spc="-185" dirty="0">
                <a:solidFill>
                  <a:srgbClr val="FFFFFF"/>
                </a:solidFill>
                <a:latin typeface="Montserrat"/>
                <a:cs typeface="Montserrat"/>
              </a:rPr>
              <a:t>RS</a:t>
            </a:r>
            <a:endParaRPr sz="6050" dirty="0">
              <a:latin typeface="Montserrat"/>
              <a:cs typeface="Montserrat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B801897F-F7F0-E44C-BC11-560123F7C5DB}"/>
              </a:ext>
            </a:extLst>
          </p:cNvPr>
          <p:cNvSpPr txBox="1"/>
          <p:nvPr userDrawn="1"/>
        </p:nvSpPr>
        <p:spPr>
          <a:xfrm>
            <a:off x="15552218" y="7306895"/>
            <a:ext cx="3395345" cy="68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300" b="1" spc="-60" dirty="0">
                <a:solidFill>
                  <a:srgbClr val="FF7E00"/>
                </a:solidFill>
                <a:latin typeface="Muli"/>
                <a:cs typeface="Muli"/>
              </a:rPr>
              <a:t>of</a:t>
            </a:r>
            <a:r>
              <a:rPr sz="4300" b="1" spc="-85" dirty="0">
                <a:solidFill>
                  <a:srgbClr val="FF7E00"/>
                </a:solidFill>
                <a:latin typeface="Muli"/>
                <a:cs typeface="Muli"/>
              </a:rPr>
              <a:t> </a:t>
            </a:r>
            <a:r>
              <a:rPr sz="4300" b="1" spc="-65" dirty="0">
                <a:solidFill>
                  <a:srgbClr val="FF7E00"/>
                </a:solidFill>
                <a:latin typeface="Muli"/>
                <a:cs typeface="Muli"/>
              </a:rPr>
              <a:t>excellence</a:t>
            </a:r>
            <a:endParaRPr sz="4300" dirty="0">
              <a:latin typeface="Muli"/>
              <a:cs typeface="Muli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6764630B-492C-3A49-B0DB-9B6D93EBF405}"/>
              </a:ext>
            </a:extLst>
          </p:cNvPr>
          <p:cNvSpPr txBox="1"/>
          <p:nvPr userDrawn="1"/>
        </p:nvSpPr>
        <p:spPr>
          <a:xfrm>
            <a:off x="15552218" y="9454092"/>
            <a:ext cx="3122930" cy="862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100"/>
              </a:lnSpc>
              <a:spcBef>
                <a:spcPts val="95"/>
              </a:spcBef>
            </a:pPr>
            <a:r>
              <a:rPr sz="2450" spc="15" dirty="0">
                <a:solidFill>
                  <a:srgbClr val="FFFFFF"/>
                </a:solidFill>
                <a:latin typeface="Muli"/>
                <a:cs typeface="Muli"/>
              </a:rPr>
              <a:t>A </a:t>
            </a:r>
            <a:r>
              <a:rPr sz="2450" spc="-15" dirty="0">
                <a:solidFill>
                  <a:srgbClr val="FFFFFF"/>
                </a:solidFill>
                <a:latin typeface="Muli"/>
                <a:cs typeface="Muli"/>
              </a:rPr>
              <a:t>Continuous</a:t>
            </a:r>
            <a:r>
              <a:rPr sz="2450" spc="-80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Muli"/>
                <a:cs typeface="Muli"/>
              </a:rPr>
              <a:t>Journey  of </a:t>
            </a:r>
            <a:r>
              <a:rPr sz="2450" spc="-25" dirty="0">
                <a:solidFill>
                  <a:srgbClr val="FFFFFF"/>
                </a:solidFill>
                <a:latin typeface="Muli"/>
                <a:cs typeface="Muli"/>
              </a:rPr>
              <a:t>Transformation</a:t>
            </a:r>
            <a:endParaRPr sz="2450" dirty="0">
              <a:latin typeface="Muli"/>
              <a:cs typeface="Muli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F8711E92-0FD1-DA49-A770-69CD7AFC5174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BE9D0B57-ACBB-7D47-8470-DDCBBC5F556D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824DCBFB-13A4-6548-83E7-0B94E3DF9494}"/>
              </a:ext>
            </a:extLst>
          </p:cNvPr>
          <p:cNvSpPr/>
          <p:nvPr userDrawn="1"/>
        </p:nvSpPr>
        <p:spPr>
          <a:xfrm>
            <a:off x="17150446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6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9"/>
                </a:lnTo>
                <a:lnTo>
                  <a:pt x="226394" y="178626"/>
                </a:lnTo>
                <a:lnTo>
                  <a:pt x="209184" y="226015"/>
                </a:lnTo>
                <a:lnTo>
                  <a:pt x="192810" y="273701"/>
                </a:lnTo>
                <a:lnTo>
                  <a:pt x="176933" y="322322"/>
                </a:lnTo>
                <a:lnTo>
                  <a:pt x="161627" y="371130"/>
                </a:lnTo>
                <a:lnTo>
                  <a:pt x="146902" y="420120"/>
                </a:lnTo>
                <a:lnTo>
                  <a:pt x="132769" y="469284"/>
                </a:lnTo>
                <a:lnTo>
                  <a:pt x="119239" y="518617"/>
                </a:lnTo>
                <a:lnTo>
                  <a:pt x="106322" y="568112"/>
                </a:lnTo>
                <a:lnTo>
                  <a:pt x="94030" y="617764"/>
                </a:lnTo>
                <a:lnTo>
                  <a:pt x="82373" y="667565"/>
                </a:lnTo>
                <a:lnTo>
                  <a:pt x="71362" y="717509"/>
                </a:lnTo>
                <a:lnTo>
                  <a:pt x="61008" y="767591"/>
                </a:lnTo>
                <a:lnTo>
                  <a:pt x="51321" y="817803"/>
                </a:lnTo>
                <a:lnTo>
                  <a:pt x="42311" y="868140"/>
                </a:lnTo>
                <a:lnTo>
                  <a:pt x="33991" y="918596"/>
                </a:lnTo>
                <a:lnTo>
                  <a:pt x="26370" y="969164"/>
                </a:lnTo>
                <a:lnTo>
                  <a:pt x="19459" y="1019837"/>
                </a:lnTo>
                <a:lnTo>
                  <a:pt x="13269" y="1070610"/>
                </a:lnTo>
                <a:lnTo>
                  <a:pt x="7811" y="1121476"/>
                </a:lnTo>
                <a:lnTo>
                  <a:pt x="3371" y="1170108"/>
                </a:lnTo>
                <a:lnTo>
                  <a:pt x="0" y="1218615"/>
                </a:lnTo>
                <a:lnTo>
                  <a:pt x="5449" y="1230073"/>
                </a:lnTo>
                <a:lnTo>
                  <a:pt x="193159" y="1278393"/>
                </a:lnTo>
                <a:lnTo>
                  <a:pt x="242264" y="1288309"/>
                </a:lnTo>
                <a:lnTo>
                  <a:pt x="291558" y="1297185"/>
                </a:lnTo>
                <a:lnTo>
                  <a:pt x="341005" y="1305112"/>
                </a:lnTo>
                <a:lnTo>
                  <a:pt x="390583" y="1312102"/>
                </a:lnTo>
                <a:lnTo>
                  <a:pt x="440267" y="1318167"/>
                </a:lnTo>
                <a:lnTo>
                  <a:pt x="490036" y="1323318"/>
                </a:lnTo>
                <a:lnTo>
                  <a:pt x="539866" y="1327568"/>
                </a:lnTo>
                <a:lnTo>
                  <a:pt x="589735" y="1330926"/>
                </a:lnTo>
                <a:lnTo>
                  <a:pt x="639620" y="1333406"/>
                </a:lnTo>
                <a:lnTo>
                  <a:pt x="689497" y="1335019"/>
                </a:lnTo>
                <a:lnTo>
                  <a:pt x="739934" y="1335551"/>
                </a:lnTo>
                <a:lnTo>
                  <a:pt x="790354" y="1335123"/>
                </a:lnTo>
                <a:lnTo>
                  <a:pt x="840742" y="1333738"/>
                </a:lnTo>
                <a:lnTo>
                  <a:pt x="891081" y="1331402"/>
                </a:lnTo>
                <a:lnTo>
                  <a:pt x="941356" y="1328118"/>
                </a:lnTo>
                <a:lnTo>
                  <a:pt x="991550" y="1323892"/>
                </a:lnTo>
                <a:lnTo>
                  <a:pt x="1041648" y="1318728"/>
                </a:lnTo>
                <a:lnTo>
                  <a:pt x="1091634" y="1312631"/>
                </a:lnTo>
                <a:lnTo>
                  <a:pt x="1141491" y="1305605"/>
                </a:lnTo>
                <a:lnTo>
                  <a:pt x="1191204" y="1297655"/>
                </a:lnTo>
                <a:lnTo>
                  <a:pt x="1240757" y="1288785"/>
                </a:lnTo>
                <a:lnTo>
                  <a:pt x="1290134" y="1279000"/>
                </a:lnTo>
                <a:lnTo>
                  <a:pt x="1339319" y="1268304"/>
                </a:lnTo>
                <a:lnTo>
                  <a:pt x="1388297" y="1256703"/>
                </a:lnTo>
                <a:lnTo>
                  <a:pt x="1437050" y="1244200"/>
                </a:lnTo>
                <a:lnTo>
                  <a:pt x="1485563" y="1230800"/>
                </a:lnTo>
                <a:lnTo>
                  <a:pt x="1533820" y="1216508"/>
                </a:lnTo>
                <a:lnTo>
                  <a:pt x="1581806" y="1201328"/>
                </a:lnTo>
                <a:lnTo>
                  <a:pt x="1629504" y="1185266"/>
                </a:lnTo>
                <a:lnTo>
                  <a:pt x="1676898" y="1168324"/>
                </a:lnTo>
                <a:lnTo>
                  <a:pt x="1723973" y="1150509"/>
                </a:lnTo>
                <a:lnTo>
                  <a:pt x="1770712" y="1131824"/>
                </a:lnTo>
                <a:lnTo>
                  <a:pt x="1817100" y="1112275"/>
                </a:lnTo>
                <a:lnTo>
                  <a:pt x="1863120" y="1091865"/>
                </a:lnTo>
                <a:lnTo>
                  <a:pt x="1908757" y="1070599"/>
                </a:lnTo>
                <a:lnTo>
                  <a:pt x="1953995" y="1048482"/>
                </a:lnTo>
                <a:lnTo>
                  <a:pt x="1998817" y="1025519"/>
                </a:lnTo>
                <a:lnTo>
                  <a:pt x="2043208" y="1001714"/>
                </a:lnTo>
                <a:lnTo>
                  <a:pt x="2087152" y="977071"/>
                </a:lnTo>
                <a:lnTo>
                  <a:pt x="2130633" y="951595"/>
                </a:lnTo>
                <a:lnTo>
                  <a:pt x="2173635" y="925291"/>
                </a:lnTo>
                <a:lnTo>
                  <a:pt x="2216141" y="898164"/>
                </a:lnTo>
                <a:lnTo>
                  <a:pt x="2205393" y="849524"/>
                </a:lnTo>
                <a:lnTo>
                  <a:pt x="2193730" y="801111"/>
                </a:lnTo>
                <a:lnTo>
                  <a:pt x="2181162" y="752939"/>
                </a:lnTo>
                <a:lnTo>
                  <a:pt x="2167696" y="705023"/>
                </a:lnTo>
                <a:lnTo>
                  <a:pt x="2153341" y="657376"/>
                </a:lnTo>
                <a:lnTo>
                  <a:pt x="2138105" y="610012"/>
                </a:lnTo>
                <a:lnTo>
                  <a:pt x="2121995" y="562946"/>
                </a:lnTo>
                <a:lnTo>
                  <a:pt x="2105021" y="516191"/>
                </a:lnTo>
                <a:lnTo>
                  <a:pt x="2087188" y="469761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30" y="332562"/>
                </a:lnTo>
                <a:lnTo>
                  <a:pt x="2007449" y="287573"/>
                </a:lnTo>
                <a:lnTo>
                  <a:pt x="1985452" y="242980"/>
                </a:lnTo>
                <a:lnTo>
                  <a:pt x="1962646" y="198795"/>
                </a:lnTo>
                <a:lnTo>
                  <a:pt x="1939040" y="155034"/>
                </a:lnTo>
                <a:lnTo>
                  <a:pt x="1914640" y="111711"/>
                </a:lnTo>
                <a:lnTo>
                  <a:pt x="1889456" y="68838"/>
                </a:lnTo>
                <a:lnTo>
                  <a:pt x="1863496" y="26431"/>
                </a:lnTo>
                <a:lnTo>
                  <a:pt x="1846646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4">
            <a:extLst>
              <a:ext uri="{FF2B5EF4-FFF2-40B4-BE49-F238E27FC236}">
                <a16:creationId xmlns:a16="http://schemas.microsoft.com/office/drawing/2014/main" id="{441E83A1-32D7-934D-B200-54B5BDBCF4AF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Symbol zastępczy tekstu 11">
            <a:extLst>
              <a:ext uri="{FF2B5EF4-FFF2-40B4-BE49-F238E27FC236}">
                <a16:creationId xmlns:a16="http://schemas.microsoft.com/office/drawing/2014/main" id="{653949E5-1C3E-B746-B3CC-EEDDC1AB45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YOUR TRUSTED PARTNER</a:t>
            </a:r>
            <a:endParaRPr lang="en-US" dirty="0"/>
          </a:p>
        </p:txBody>
      </p:sp>
      <p:sp>
        <p:nvSpPr>
          <p:cNvPr id="37" name="Symbol zastępczy tekstu 11">
            <a:extLst>
              <a:ext uri="{FF2B5EF4-FFF2-40B4-BE49-F238E27FC236}">
                <a16:creationId xmlns:a16="http://schemas.microsoft.com/office/drawing/2014/main" id="{5AC6ED6E-D8E6-D94D-9306-B23CAEB56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8050" y="71024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dirty="0"/>
              <a:t>In Digital </a:t>
            </a:r>
            <a:r>
              <a:rPr lang="pl-PL" dirty="0" err="1"/>
              <a:t>Transformation</a:t>
            </a:r>
            <a:endParaRPr lang="en-US" dirty="0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74D4598F-A54D-E84F-BCFC-7AADBA076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39" name="Symbol zastępczy tekstu 11">
            <a:extLst>
              <a:ext uri="{FF2B5EF4-FFF2-40B4-BE49-F238E27FC236}">
                <a16:creationId xmlns:a16="http://schemas.microsoft.com/office/drawing/2014/main" id="{6CD45BFA-4029-F547-9679-ECF3CC9952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dirty="0" err="1"/>
              <a:t>Johnny</a:t>
            </a:r>
            <a:r>
              <a:rPr lang="pl-PL" dirty="0"/>
              <a:t> </a:t>
            </a:r>
            <a:r>
              <a:rPr lang="pl-PL" dirty="0" err="1"/>
              <a:t>Beyrouthy</a:t>
            </a:r>
            <a:r>
              <a:rPr lang="pl-PL" dirty="0"/>
              <a:t>- General Manager – Middle East </a:t>
            </a:r>
            <a:r>
              <a:rPr lang="pl-PL" dirty="0" err="1"/>
              <a:t>Nouth</a:t>
            </a:r>
            <a:r>
              <a:rPr lang="pl-PL" dirty="0"/>
              <a:t>,  </a:t>
            </a:r>
            <a:r>
              <a:rPr lang="pl-PL" dirty="0" err="1"/>
              <a:t>MDSap</a:t>
            </a:r>
            <a:r>
              <a:rPr lang="pl-PL" dirty="0"/>
              <a:t> </a:t>
            </a:r>
            <a:r>
              <a:rPr lang="pl-PL" dirty="0" err="1"/>
              <a:t>Xxxx</a:t>
            </a:r>
            <a:r>
              <a:rPr lang="pl-PL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13301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2">
            <a:extLst>
              <a:ext uri="{FF2B5EF4-FFF2-40B4-BE49-F238E27FC236}">
                <a16:creationId xmlns:a16="http://schemas.microsoft.com/office/drawing/2014/main" id="{263E5669-A7A1-5942-9222-4FEC15665401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F31A9E70-F5DC-CF4F-9992-9C9268A4A925}"/>
              </a:ext>
            </a:extLst>
          </p:cNvPr>
          <p:cNvSpPr txBox="1"/>
          <p:nvPr userDrawn="1"/>
        </p:nvSpPr>
        <p:spPr>
          <a:xfrm>
            <a:off x="15556411" y="5133377"/>
            <a:ext cx="2637790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100"/>
              </a:spcBef>
            </a:pPr>
            <a:r>
              <a:rPr sz="6050" b="1" spc="-155" dirty="0">
                <a:solidFill>
                  <a:srgbClr val="001F84"/>
                </a:solidFill>
                <a:latin typeface="Montserrat"/>
                <a:cs typeface="Montserrat"/>
              </a:rPr>
              <a:t>25+  </a:t>
            </a:r>
            <a:r>
              <a:rPr sz="6050" b="1" spc="-150" dirty="0">
                <a:solidFill>
                  <a:srgbClr val="001F84"/>
                </a:solidFill>
                <a:latin typeface="Montserrat"/>
                <a:cs typeface="Montserrat"/>
              </a:rPr>
              <a:t>Y</a:t>
            </a:r>
            <a:r>
              <a:rPr sz="6050" b="1" spc="-65" dirty="0">
                <a:solidFill>
                  <a:srgbClr val="001F84"/>
                </a:solidFill>
                <a:latin typeface="Montserrat"/>
                <a:cs typeface="Montserrat"/>
              </a:rPr>
              <a:t>E</a:t>
            </a:r>
            <a:r>
              <a:rPr sz="6050" b="1" spc="-145" dirty="0">
                <a:solidFill>
                  <a:srgbClr val="001F84"/>
                </a:solidFill>
                <a:latin typeface="Montserrat"/>
                <a:cs typeface="Montserrat"/>
              </a:rPr>
              <a:t>A</a:t>
            </a:r>
            <a:r>
              <a:rPr sz="6050" b="1" spc="-185" dirty="0">
                <a:solidFill>
                  <a:srgbClr val="001F84"/>
                </a:solidFill>
                <a:latin typeface="Montserrat"/>
                <a:cs typeface="Montserrat"/>
              </a:rPr>
              <a:t>RS</a:t>
            </a:r>
            <a:endParaRPr sz="6050" dirty="0">
              <a:latin typeface="Montserrat"/>
              <a:cs typeface="Montserrat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6EC4D2E8-6641-A74D-BDFB-DE953E34275C}"/>
              </a:ext>
            </a:extLst>
          </p:cNvPr>
          <p:cNvSpPr txBox="1"/>
          <p:nvPr userDrawn="1"/>
        </p:nvSpPr>
        <p:spPr>
          <a:xfrm>
            <a:off x="15552215" y="7306895"/>
            <a:ext cx="3395345" cy="68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300" b="1" spc="-60" dirty="0">
                <a:solidFill>
                  <a:srgbClr val="FF7E00"/>
                </a:solidFill>
                <a:latin typeface="Muli"/>
                <a:cs typeface="Muli"/>
              </a:rPr>
              <a:t>of</a:t>
            </a:r>
            <a:r>
              <a:rPr sz="4300" b="1" spc="-85" dirty="0">
                <a:solidFill>
                  <a:srgbClr val="FF7E00"/>
                </a:solidFill>
                <a:latin typeface="Muli"/>
                <a:cs typeface="Muli"/>
              </a:rPr>
              <a:t> </a:t>
            </a:r>
            <a:r>
              <a:rPr sz="4300" b="1" spc="-65" dirty="0">
                <a:solidFill>
                  <a:srgbClr val="FF7E00"/>
                </a:solidFill>
                <a:latin typeface="Muli"/>
                <a:cs typeface="Muli"/>
              </a:rPr>
              <a:t>excellence</a:t>
            </a:r>
            <a:endParaRPr sz="4300" dirty="0">
              <a:latin typeface="Muli"/>
              <a:cs typeface="Muli"/>
            </a:endParaRPr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7F556141-D429-D444-AE01-979B51B2E98B}"/>
              </a:ext>
            </a:extLst>
          </p:cNvPr>
          <p:cNvSpPr txBox="1"/>
          <p:nvPr userDrawn="1"/>
        </p:nvSpPr>
        <p:spPr>
          <a:xfrm>
            <a:off x="15552215" y="9454092"/>
            <a:ext cx="3122930" cy="862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100"/>
              </a:lnSpc>
              <a:spcBef>
                <a:spcPts val="95"/>
              </a:spcBef>
            </a:pPr>
            <a:r>
              <a:rPr sz="2450" spc="15" dirty="0">
                <a:solidFill>
                  <a:srgbClr val="001F84"/>
                </a:solidFill>
                <a:latin typeface="Muli"/>
                <a:cs typeface="Muli"/>
              </a:rPr>
              <a:t>A </a:t>
            </a:r>
            <a:r>
              <a:rPr sz="2450" spc="-15" dirty="0">
                <a:solidFill>
                  <a:srgbClr val="001F84"/>
                </a:solidFill>
                <a:latin typeface="Muli"/>
                <a:cs typeface="Muli"/>
              </a:rPr>
              <a:t>Continuous</a:t>
            </a:r>
            <a:r>
              <a:rPr sz="2450" spc="-80" dirty="0">
                <a:solidFill>
                  <a:srgbClr val="001F84"/>
                </a:solidFill>
                <a:latin typeface="Muli"/>
                <a:cs typeface="Muli"/>
              </a:rPr>
              <a:t> </a:t>
            </a:r>
            <a:r>
              <a:rPr sz="2450" spc="-5" dirty="0">
                <a:solidFill>
                  <a:srgbClr val="001F84"/>
                </a:solidFill>
                <a:latin typeface="Muli"/>
                <a:cs typeface="Muli"/>
              </a:rPr>
              <a:t>Journey  of </a:t>
            </a:r>
            <a:r>
              <a:rPr sz="2450" spc="-25" dirty="0">
                <a:solidFill>
                  <a:srgbClr val="001F84"/>
                </a:solidFill>
                <a:latin typeface="Muli"/>
                <a:cs typeface="Muli"/>
              </a:rPr>
              <a:t>Transformation</a:t>
            </a:r>
            <a:endParaRPr sz="2450" dirty="0">
              <a:latin typeface="Muli"/>
              <a:cs typeface="Muli"/>
            </a:endParaRPr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30017425-6056-574A-8153-C6B2476C5055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133EEE8E-B0A0-AA42-B399-4B805C919664}"/>
              </a:ext>
            </a:extLst>
          </p:cNvPr>
          <p:cNvSpPr/>
          <p:nvPr userDrawn="1"/>
        </p:nvSpPr>
        <p:spPr>
          <a:xfrm>
            <a:off x="18367015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84" y="0"/>
                </a:moveTo>
                <a:lnTo>
                  <a:pt x="1723876" y="3777"/>
                </a:lnTo>
                <a:lnTo>
                  <a:pt x="1630102" y="27587"/>
                </a:lnTo>
                <a:lnTo>
                  <a:pt x="1583308" y="39960"/>
                </a:lnTo>
                <a:lnTo>
                  <a:pt x="1536927" y="53881"/>
                </a:lnTo>
                <a:lnTo>
                  <a:pt x="1488811" y="69545"/>
                </a:lnTo>
                <a:lnTo>
                  <a:pt x="1441032" y="86126"/>
                </a:lnTo>
                <a:lnTo>
                  <a:pt x="1393601" y="103613"/>
                </a:lnTo>
                <a:lnTo>
                  <a:pt x="1346532" y="121996"/>
                </a:lnTo>
                <a:lnTo>
                  <a:pt x="1299838" y="141266"/>
                </a:lnTo>
                <a:lnTo>
                  <a:pt x="1253533" y="161412"/>
                </a:lnTo>
                <a:lnTo>
                  <a:pt x="1207629" y="182424"/>
                </a:lnTo>
                <a:lnTo>
                  <a:pt x="1162139" y="204293"/>
                </a:lnTo>
                <a:lnTo>
                  <a:pt x="1117077" y="227008"/>
                </a:lnTo>
                <a:lnTo>
                  <a:pt x="1072456" y="250559"/>
                </a:lnTo>
                <a:lnTo>
                  <a:pt x="1028288" y="274937"/>
                </a:lnTo>
                <a:lnTo>
                  <a:pt x="984588" y="300131"/>
                </a:lnTo>
                <a:lnTo>
                  <a:pt x="941367" y="326131"/>
                </a:lnTo>
                <a:lnTo>
                  <a:pt x="898641" y="352928"/>
                </a:lnTo>
                <a:lnTo>
                  <a:pt x="856420" y="380511"/>
                </a:lnTo>
                <a:lnTo>
                  <a:pt x="814719" y="408871"/>
                </a:lnTo>
                <a:lnTo>
                  <a:pt x="773551" y="437996"/>
                </a:lnTo>
                <a:lnTo>
                  <a:pt x="732929" y="467879"/>
                </a:lnTo>
                <a:lnTo>
                  <a:pt x="692865" y="498507"/>
                </a:lnTo>
                <a:lnTo>
                  <a:pt x="653374" y="529872"/>
                </a:lnTo>
                <a:lnTo>
                  <a:pt x="614468" y="561963"/>
                </a:lnTo>
                <a:lnTo>
                  <a:pt x="576161" y="594770"/>
                </a:lnTo>
                <a:lnTo>
                  <a:pt x="538465" y="628284"/>
                </a:lnTo>
                <a:lnTo>
                  <a:pt x="501394" y="662494"/>
                </a:lnTo>
                <a:lnTo>
                  <a:pt x="464961" y="697391"/>
                </a:lnTo>
                <a:lnTo>
                  <a:pt x="429178" y="732964"/>
                </a:lnTo>
                <a:lnTo>
                  <a:pt x="394060" y="769203"/>
                </a:lnTo>
                <a:lnTo>
                  <a:pt x="359619" y="806098"/>
                </a:lnTo>
                <a:lnTo>
                  <a:pt x="325868" y="843640"/>
                </a:lnTo>
                <a:lnTo>
                  <a:pt x="292821" y="881818"/>
                </a:lnTo>
                <a:lnTo>
                  <a:pt x="260491" y="920623"/>
                </a:lnTo>
                <a:lnTo>
                  <a:pt x="228890" y="960044"/>
                </a:lnTo>
                <a:lnTo>
                  <a:pt x="198033" y="1000071"/>
                </a:lnTo>
                <a:lnTo>
                  <a:pt x="167931" y="1040695"/>
                </a:lnTo>
                <a:lnTo>
                  <a:pt x="138599" y="1081905"/>
                </a:lnTo>
                <a:lnTo>
                  <a:pt x="110049" y="1123691"/>
                </a:lnTo>
                <a:lnTo>
                  <a:pt x="81275" y="1167537"/>
                </a:lnTo>
                <a:lnTo>
                  <a:pt x="53277" y="1212063"/>
                </a:lnTo>
                <a:lnTo>
                  <a:pt x="26152" y="1257338"/>
                </a:lnTo>
                <a:lnTo>
                  <a:pt x="0" y="1303434"/>
                </a:lnTo>
                <a:lnTo>
                  <a:pt x="3213" y="1332635"/>
                </a:lnTo>
                <a:lnTo>
                  <a:pt x="32050" y="1363326"/>
                </a:lnTo>
                <a:lnTo>
                  <a:pt x="69130" y="1390765"/>
                </a:lnTo>
                <a:lnTo>
                  <a:pt x="97075" y="1410206"/>
                </a:lnTo>
                <a:lnTo>
                  <a:pt x="134774" y="1440361"/>
                </a:lnTo>
                <a:lnTo>
                  <a:pt x="172887" y="1470008"/>
                </a:lnTo>
                <a:lnTo>
                  <a:pt x="211404" y="1499136"/>
                </a:lnTo>
                <a:lnTo>
                  <a:pt x="250315" y="1527739"/>
                </a:lnTo>
                <a:lnTo>
                  <a:pt x="289610" y="1555808"/>
                </a:lnTo>
                <a:lnTo>
                  <a:pt x="329280" y="1583334"/>
                </a:lnTo>
                <a:lnTo>
                  <a:pt x="369314" y="1610309"/>
                </a:lnTo>
                <a:lnTo>
                  <a:pt x="409702" y="1636726"/>
                </a:lnTo>
                <a:lnTo>
                  <a:pt x="450436" y="1662575"/>
                </a:lnTo>
                <a:lnTo>
                  <a:pt x="493277" y="1689001"/>
                </a:lnTo>
                <a:lnTo>
                  <a:pt x="536397" y="1714945"/>
                </a:lnTo>
                <a:lnTo>
                  <a:pt x="579799" y="1740379"/>
                </a:lnTo>
                <a:lnTo>
                  <a:pt x="623492" y="1765274"/>
                </a:lnTo>
                <a:lnTo>
                  <a:pt x="667480" y="1789601"/>
                </a:lnTo>
                <a:lnTo>
                  <a:pt x="711769" y="1813331"/>
                </a:lnTo>
                <a:lnTo>
                  <a:pt x="756366" y="1836436"/>
                </a:lnTo>
                <a:lnTo>
                  <a:pt x="801276" y="1858886"/>
                </a:lnTo>
                <a:lnTo>
                  <a:pt x="846505" y="1880653"/>
                </a:lnTo>
                <a:lnTo>
                  <a:pt x="892060" y="1901708"/>
                </a:lnTo>
                <a:lnTo>
                  <a:pt x="937946" y="1922021"/>
                </a:lnTo>
                <a:lnTo>
                  <a:pt x="984169" y="1941565"/>
                </a:lnTo>
                <a:lnTo>
                  <a:pt x="1030735" y="1960309"/>
                </a:lnTo>
                <a:lnTo>
                  <a:pt x="1077650" y="1978226"/>
                </a:lnTo>
                <a:lnTo>
                  <a:pt x="1124920" y="1995286"/>
                </a:lnTo>
                <a:lnTo>
                  <a:pt x="1172551" y="2011461"/>
                </a:lnTo>
                <a:lnTo>
                  <a:pt x="1220549" y="2026721"/>
                </a:lnTo>
                <a:lnTo>
                  <a:pt x="1269852" y="2041498"/>
                </a:lnTo>
                <a:lnTo>
                  <a:pt x="1368885" y="2069789"/>
                </a:lnTo>
                <a:lnTo>
                  <a:pt x="1418610" y="2083238"/>
                </a:lnTo>
                <a:lnTo>
                  <a:pt x="1468473" y="2096177"/>
                </a:lnTo>
                <a:lnTo>
                  <a:pt x="1518470" y="2108574"/>
                </a:lnTo>
                <a:lnTo>
                  <a:pt x="1568600" y="2120396"/>
                </a:lnTo>
                <a:lnTo>
                  <a:pt x="1618861" y="2131609"/>
                </a:lnTo>
                <a:lnTo>
                  <a:pt x="1669251" y="2142181"/>
                </a:lnTo>
                <a:lnTo>
                  <a:pt x="1719769" y="2152077"/>
                </a:lnTo>
                <a:lnTo>
                  <a:pt x="1737084" y="2155218"/>
                </a:lnTo>
                <a:lnTo>
                  <a:pt x="173708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42EF2677-7C59-164D-A025-26AB73B2C9E6}"/>
              </a:ext>
            </a:extLst>
          </p:cNvPr>
          <p:cNvSpPr/>
          <p:nvPr userDrawn="1"/>
        </p:nvSpPr>
        <p:spPr>
          <a:xfrm>
            <a:off x="17150281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53" y="0"/>
                </a:moveTo>
                <a:lnTo>
                  <a:pt x="703935" y="226"/>
                </a:lnTo>
                <a:lnTo>
                  <a:pt x="654024" y="1383"/>
                </a:lnTo>
                <a:lnTo>
                  <a:pt x="604136" y="3474"/>
                </a:lnTo>
                <a:lnTo>
                  <a:pt x="554288" y="6501"/>
                </a:lnTo>
                <a:lnTo>
                  <a:pt x="504495" y="10467"/>
                </a:lnTo>
                <a:lnTo>
                  <a:pt x="454774" y="15376"/>
                </a:lnTo>
                <a:lnTo>
                  <a:pt x="405141" y="21230"/>
                </a:lnTo>
                <a:lnTo>
                  <a:pt x="279387" y="39184"/>
                </a:lnTo>
                <a:lnTo>
                  <a:pt x="220741" y="48739"/>
                </a:lnTo>
                <a:lnTo>
                  <a:pt x="157666" y="60526"/>
                </a:lnTo>
                <a:lnTo>
                  <a:pt x="97109" y="74229"/>
                </a:lnTo>
                <a:lnTo>
                  <a:pt x="46015" y="89534"/>
                </a:lnTo>
                <a:lnTo>
                  <a:pt x="11330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6" y="599467"/>
                </a:lnTo>
                <a:lnTo>
                  <a:pt x="77356" y="649952"/>
                </a:lnTo>
                <a:lnTo>
                  <a:pt x="89047" y="700299"/>
                </a:lnTo>
                <a:lnTo>
                  <a:pt x="101402" y="750496"/>
                </a:lnTo>
                <a:lnTo>
                  <a:pt x="114422" y="800533"/>
                </a:lnTo>
                <a:lnTo>
                  <a:pt x="128109" y="850399"/>
                </a:lnTo>
                <a:lnTo>
                  <a:pt x="142464" y="900084"/>
                </a:lnTo>
                <a:lnTo>
                  <a:pt x="157491" y="949575"/>
                </a:lnTo>
                <a:lnTo>
                  <a:pt x="173190" y="998863"/>
                </a:lnTo>
                <a:lnTo>
                  <a:pt x="189563" y="1047936"/>
                </a:lnTo>
                <a:lnTo>
                  <a:pt x="206613" y="1096784"/>
                </a:lnTo>
                <a:lnTo>
                  <a:pt x="224341" y="1145395"/>
                </a:lnTo>
                <a:lnTo>
                  <a:pt x="242748" y="1193760"/>
                </a:lnTo>
                <a:lnTo>
                  <a:pt x="261838" y="1241866"/>
                </a:lnTo>
                <a:lnTo>
                  <a:pt x="281611" y="1289703"/>
                </a:lnTo>
                <a:lnTo>
                  <a:pt x="302069" y="1337260"/>
                </a:lnTo>
                <a:lnTo>
                  <a:pt x="323215" y="1384526"/>
                </a:lnTo>
                <a:lnTo>
                  <a:pt x="344422" y="1429825"/>
                </a:lnTo>
                <a:lnTo>
                  <a:pt x="366501" y="1475076"/>
                </a:lnTo>
                <a:lnTo>
                  <a:pt x="389076" y="1519563"/>
                </a:lnTo>
                <a:lnTo>
                  <a:pt x="412488" y="1563980"/>
                </a:lnTo>
                <a:lnTo>
                  <a:pt x="436598" y="1608080"/>
                </a:lnTo>
                <a:lnTo>
                  <a:pt x="461389" y="1651852"/>
                </a:lnTo>
                <a:lnTo>
                  <a:pt x="486844" y="1695286"/>
                </a:lnTo>
                <a:lnTo>
                  <a:pt x="512943" y="1738369"/>
                </a:lnTo>
                <a:lnTo>
                  <a:pt x="539670" y="1781091"/>
                </a:lnTo>
                <a:lnTo>
                  <a:pt x="567006" y="1823440"/>
                </a:lnTo>
                <a:lnTo>
                  <a:pt x="594934" y="1865406"/>
                </a:lnTo>
                <a:lnTo>
                  <a:pt x="623435" y="1906977"/>
                </a:lnTo>
                <a:lnTo>
                  <a:pt x="652492" y="1948141"/>
                </a:lnTo>
                <a:lnTo>
                  <a:pt x="682086" y="1988888"/>
                </a:lnTo>
                <a:lnTo>
                  <a:pt x="712201" y="2029206"/>
                </a:lnTo>
                <a:lnTo>
                  <a:pt x="742817" y="2069084"/>
                </a:lnTo>
                <a:lnTo>
                  <a:pt x="773917" y="2108512"/>
                </a:lnTo>
                <a:lnTo>
                  <a:pt x="805483" y="2147476"/>
                </a:lnTo>
                <a:lnTo>
                  <a:pt x="835235" y="2182449"/>
                </a:lnTo>
                <a:lnTo>
                  <a:pt x="850021" y="2200226"/>
                </a:lnTo>
                <a:lnTo>
                  <a:pt x="864036" y="2218521"/>
                </a:lnTo>
                <a:lnTo>
                  <a:pt x="875992" y="2230880"/>
                </a:lnTo>
                <a:lnTo>
                  <a:pt x="887559" y="2233767"/>
                </a:lnTo>
                <a:lnTo>
                  <a:pt x="900406" y="2229524"/>
                </a:lnTo>
                <a:lnTo>
                  <a:pt x="956182" y="2197211"/>
                </a:lnTo>
                <a:lnTo>
                  <a:pt x="995597" y="2173375"/>
                </a:lnTo>
                <a:lnTo>
                  <a:pt x="1034487" y="2148931"/>
                </a:lnTo>
                <a:lnTo>
                  <a:pt x="1072896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7" y="1981271"/>
                </a:lnTo>
                <a:lnTo>
                  <a:pt x="1305550" y="1950310"/>
                </a:lnTo>
                <a:lnTo>
                  <a:pt x="1342844" y="1918660"/>
                </a:lnTo>
                <a:lnTo>
                  <a:pt x="1379569" y="1886333"/>
                </a:lnTo>
                <a:lnTo>
                  <a:pt x="1415718" y="1853340"/>
                </a:lnTo>
                <a:lnTo>
                  <a:pt x="1451280" y="1819693"/>
                </a:lnTo>
                <a:lnTo>
                  <a:pt x="1486247" y="1785404"/>
                </a:lnTo>
                <a:lnTo>
                  <a:pt x="1522041" y="1748885"/>
                </a:lnTo>
                <a:lnTo>
                  <a:pt x="1557133" y="1711686"/>
                </a:lnTo>
                <a:lnTo>
                  <a:pt x="1591511" y="1673822"/>
                </a:lnTo>
                <a:lnTo>
                  <a:pt x="1625165" y="1635308"/>
                </a:lnTo>
                <a:lnTo>
                  <a:pt x="1658085" y="1596161"/>
                </a:lnTo>
                <a:lnTo>
                  <a:pt x="1690258" y="1556396"/>
                </a:lnTo>
                <a:lnTo>
                  <a:pt x="1721675" y="1516029"/>
                </a:lnTo>
                <a:lnTo>
                  <a:pt x="1752324" y="1475076"/>
                </a:lnTo>
                <a:lnTo>
                  <a:pt x="1782194" y="1433553"/>
                </a:lnTo>
                <a:lnTo>
                  <a:pt x="1811274" y="1391476"/>
                </a:lnTo>
                <a:lnTo>
                  <a:pt x="1839555" y="1348860"/>
                </a:lnTo>
                <a:lnTo>
                  <a:pt x="1867023" y="1305721"/>
                </a:lnTo>
                <a:lnTo>
                  <a:pt x="1893670" y="1262075"/>
                </a:lnTo>
                <a:lnTo>
                  <a:pt x="1919482" y="1217939"/>
                </a:lnTo>
                <a:lnTo>
                  <a:pt x="1944451" y="1173327"/>
                </a:lnTo>
                <a:lnTo>
                  <a:pt x="1968565" y="1128256"/>
                </a:lnTo>
                <a:lnTo>
                  <a:pt x="1991812" y="1082741"/>
                </a:lnTo>
                <a:lnTo>
                  <a:pt x="2014183" y="1036798"/>
                </a:lnTo>
                <a:lnTo>
                  <a:pt x="2035665" y="990444"/>
                </a:lnTo>
                <a:lnTo>
                  <a:pt x="2056712" y="942456"/>
                </a:lnTo>
                <a:lnTo>
                  <a:pt x="2076822" y="894056"/>
                </a:lnTo>
                <a:lnTo>
                  <a:pt x="2095994" y="845262"/>
                </a:lnTo>
                <a:lnTo>
                  <a:pt x="2114224" y="796092"/>
                </a:lnTo>
                <a:lnTo>
                  <a:pt x="2131509" y="746567"/>
                </a:lnTo>
                <a:lnTo>
                  <a:pt x="2147848" y="696703"/>
                </a:lnTo>
                <a:lnTo>
                  <a:pt x="2163237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83" y="521666"/>
                </a:lnTo>
                <a:lnTo>
                  <a:pt x="2206763" y="494371"/>
                </a:lnTo>
                <a:lnTo>
                  <a:pt x="2212737" y="467102"/>
                </a:lnTo>
                <a:lnTo>
                  <a:pt x="2212341" y="443570"/>
                </a:lnTo>
                <a:lnTo>
                  <a:pt x="2203924" y="427819"/>
                </a:lnTo>
                <a:lnTo>
                  <a:pt x="2189081" y="415689"/>
                </a:lnTo>
                <a:lnTo>
                  <a:pt x="2171781" y="406170"/>
                </a:lnTo>
                <a:lnTo>
                  <a:pt x="2155997" y="398252"/>
                </a:lnTo>
                <a:lnTo>
                  <a:pt x="2106056" y="370715"/>
                </a:lnTo>
                <a:lnTo>
                  <a:pt x="2007400" y="314389"/>
                </a:lnTo>
                <a:lnTo>
                  <a:pt x="1957029" y="287795"/>
                </a:lnTo>
                <a:lnTo>
                  <a:pt x="1912166" y="265751"/>
                </a:lnTo>
                <a:lnTo>
                  <a:pt x="1866908" y="244562"/>
                </a:lnTo>
                <a:lnTo>
                  <a:pt x="1821271" y="224231"/>
                </a:lnTo>
                <a:lnTo>
                  <a:pt x="1775270" y="204759"/>
                </a:lnTo>
                <a:lnTo>
                  <a:pt x="1728922" y="186151"/>
                </a:lnTo>
                <a:lnTo>
                  <a:pt x="1682243" y="168410"/>
                </a:lnTo>
                <a:lnTo>
                  <a:pt x="1635249" y="151538"/>
                </a:lnTo>
                <a:lnTo>
                  <a:pt x="1587956" y="135539"/>
                </a:lnTo>
                <a:lnTo>
                  <a:pt x="1540380" y="120415"/>
                </a:lnTo>
                <a:lnTo>
                  <a:pt x="1492537" y="106170"/>
                </a:lnTo>
                <a:lnTo>
                  <a:pt x="1444444" y="92807"/>
                </a:lnTo>
                <a:lnTo>
                  <a:pt x="1396117" y="80328"/>
                </a:lnTo>
                <a:lnTo>
                  <a:pt x="1347571" y="68737"/>
                </a:lnTo>
                <a:lnTo>
                  <a:pt x="1298823" y="58037"/>
                </a:lnTo>
                <a:lnTo>
                  <a:pt x="1249888" y="48231"/>
                </a:lnTo>
                <a:lnTo>
                  <a:pt x="1200784" y="39322"/>
                </a:lnTo>
                <a:lnTo>
                  <a:pt x="1151526" y="31312"/>
                </a:lnTo>
                <a:lnTo>
                  <a:pt x="1102130" y="24206"/>
                </a:lnTo>
                <a:lnTo>
                  <a:pt x="1052612" y="18006"/>
                </a:lnTo>
                <a:lnTo>
                  <a:pt x="1002989" y="12714"/>
                </a:lnTo>
                <a:lnTo>
                  <a:pt x="953276" y="8335"/>
                </a:lnTo>
                <a:lnTo>
                  <a:pt x="903490" y="4871"/>
                </a:lnTo>
                <a:lnTo>
                  <a:pt x="853647" y="2325"/>
                </a:lnTo>
                <a:lnTo>
                  <a:pt x="803763" y="700"/>
                </a:lnTo>
                <a:lnTo>
                  <a:pt x="75385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6D7F584E-C901-0246-AC1A-DA200943430C}"/>
              </a:ext>
            </a:extLst>
          </p:cNvPr>
          <p:cNvSpPr/>
          <p:nvPr userDrawn="1"/>
        </p:nvSpPr>
        <p:spPr>
          <a:xfrm>
            <a:off x="17150449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4" y="0"/>
                </a:moveTo>
                <a:lnTo>
                  <a:pt x="299714" y="0"/>
                </a:lnTo>
                <a:lnTo>
                  <a:pt x="282830" y="38291"/>
                </a:lnTo>
                <a:lnTo>
                  <a:pt x="263235" y="84759"/>
                </a:lnTo>
                <a:lnTo>
                  <a:pt x="244413" y="131538"/>
                </a:lnTo>
                <a:lnTo>
                  <a:pt x="226387" y="178624"/>
                </a:lnTo>
                <a:lnTo>
                  <a:pt x="209176" y="226011"/>
                </a:lnTo>
                <a:lnTo>
                  <a:pt x="192800" y="273696"/>
                </a:lnTo>
                <a:lnTo>
                  <a:pt x="176923" y="322317"/>
                </a:lnTo>
                <a:lnTo>
                  <a:pt x="161616" y="371126"/>
                </a:lnTo>
                <a:lnTo>
                  <a:pt x="146891" y="420116"/>
                </a:lnTo>
                <a:lnTo>
                  <a:pt x="132758" y="469281"/>
                </a:lnTo>
                <a:lnTo>
                  <a:pt x="119228" y="518614"/>
                </a:lnTo>
                <a:lnTo>
                  <a:pt x="106312" y="568110"/>
                </a:lnTo>
                <a:lnTo>
                  <a:pt x="94021" y="617763"/>
                </a:lnTo>
                <a:lnTo>
                  <a:pt x="82364" y="667565"/>
                </a:lnTo>
                <a:lnTo>
                  <a:pt x="71353" y="717510"/>
                </a:lnTo>
                <a:lnTo>
                  <a:pt x="60999" y="767592"/>
                </a:lnTo>
                <a:lnTo>
                  <a:pt x="51313" y="817806"/>
                </a:lnTo>
                <a:lnTo>
                  <a:pt x="42305" y="868144"/>
                </a:lnTo>
                <a:lnTo>
                  <a:pt x="33985" y="918600"/>
                </a:lnTo>
                <a:lnTo>
                  <a:pt x="26365" y="969168"/>
                </a:lnTo>
                <a:lnTo>
                  <a:pt x="19456" y="1019842"/>
                </a:lnTo>
                <a:lnTo>
                  <a:pt x="13267" y="1070615"/>
                </a:lnTo>
                <a:lnTo>
                  <a:pt x="7811" y="1121482"/>
                </a:lnTo>
                <a:lnTo>
                  <a:pt x="3363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5" y="1278390"/>
                </a:lnTo>
                <a:lnTo>
                  <a:pt x="242264" y="1288304"/>
                </a:lnTo>
                <a:lnTo>
                  <a:pt x="291558" y="1297183"/>
                </a:lnTo>
                <a:lnTo>
                  <a:pt x="341004" y="1305112"/>
                </a:lnTo>
                <a:lnTo>
                  <a:pt x="390580" y="1312105"/>
                </a:lnTo>
                <a:lnTo>
                  <a:pt x="440264" y="1318171"/>
                </a:lnTo>
                <a:lnTo>
                  <a:pt x="490032" y="1323323"/>
                </a:lnTo>
                <a:lnTo>
                  <a:pt x="539862" y="1327573"/>
                </a:lnTo>
                <a:lnTo>
                  <a:pt x="589731" y="1330932"/>
                </a:lnTo>
                <a:lnTo>
                  <a:pt x="639617" y="1333412"/>
                </a:lnTo>
                <a:lnTo>
                  <a:pt x="689497" y="1335025"/>
                </a:lnTo>
                <a:lnTo>
                  <a:pt x="742584" y="1335549"/>
                </a:lnTo>
                <a:lnTo>
                  <a:pt x="792921" y="1335071"/>
                </a:lnTo>
                <a:lnTo>
                  <a:pt x="843224" y="1333641"/>
                </a:lnTo>
                <a:lnTo>
                  <a:pt x="893477" y="1331262"/>
                </a:lnTo>
                <a:lnTo>
                  <a:pt x="943665" y="1327941"/>
                </a:lnTo>
                <a:lnTo>
                  <a:pt x="993771" y="1323680"/>
                </a:lnTo>
                <a:lnTo>
                  <a:pt x="1043780" y="1318485"/>
                </a:lnTo>
                <a:lnTo>
                  <a:pt x="1093676" y="1312360"/>
                </a:lnTo>
                <a:lnTo>
                  <a:pt x="1143444" y="1305310"/>
                </a:lnTo>
                <a:lnTo>
                  <a:pt x="1193066" y="1297339"/>
                </a:lnTo>
                <a:lnTo>
                  <a:pt x="1242529" y="1288451"/>
                </a:lnTo>
                <a:lnTo>
                  <a:pt x="1291815" y="1278652"/>
                </a:lnTo>
                <a:lnTo>
                  <a:pt x="1340908" y="1267946"/>
                </a:lnTo>
                <a:lnTo>
                  <a:pt x="1389794" y="1256336"/>
                </a:lnTo>
                <a:lnTo>
                  <a:pt x="1438456" y="1243829"/>
                </a:lnTo>
                <a:lnTo>
                  <a:pt x="1486879" y="1230428"/>
                </a:lnTo>
                <a:lnTo>
                  <a:pt x="1535046" y="1216138"/>
                </a:lnTo>
                <a:lnTo>
                  <a:pt x="1582942" y="1200963"/>
                </a:lnTo>
                <a:lnTo>
                  <a:pt x="1630551" y="1184908"/>
                </a:lnTo>
                <a:lnTo>
                  <a:pt x="1677857" y="1167977"/>
                </a:lnTo>
                <a:lnTo>
                  <a:pt x="1724844" y="1150175"/>
                </a:lnTo>
                <a:lnTo>
                  <a:pt x="1771496" y="1131507"/>
                </a:lnTo>
                <a:lnTo>
                  <a:pt x="1817799" y="1111977"/>
                </a:lnTo>
                <a:lnTo>
                  <a:pt x="1863735" y="1091589"/>
                </a:lnTo>
                <a:lnTo>
                  <a:pt x="1909289" y="1070348"/>
                </a:lnTo>
                <a:lnTo>
                  <a:pt x="1954445" y="1048259"/>
                </a:lnTo>
                <a:lnTo>
                  <a:pt x="1999188" y="1025325"/>
                </a:lnTo>
                <a:lnTo>
                  <a:pt x="2043501" y="1001553"/>
                </a:lnTo>
                <a:lnTo>
                  <a:pt x="2087368" y="976945"/>
                </a:lnTo>
                <a:lnTo>
                  <a:pt x="2130775" y="951507"/>
                </a:lnTo>
                <a:lnTo>
                  <a:pt x="2173705" y="925244"/>
                </a:lnTo>
                <a:lnTo>
                  <a:pt x="2216141" y="898159"/>
                </a:lnTo>
                <a:lnTo>
                  <a:pt x="2205393" y="849520"/>
                </a:lnTo>
                <a:lnTo>
                  <a:pt x="2193730" y="801108"/>
                </a:lnTo>
                <a:lnTo>
                  <a:pt x="2181162" y="752937"/>
                </a:lnTo>
                <a:lnTo>
                  <a:pt x="2167696" y="705021"/>
                </a:lnTo>
                <a:lnTo>
                  <a:pt x="2153341" y="657375"/>
                </a:lnTo>
                <a:lnTo>
                  <a:pt x="2138105" y="610011"/>
                </a:lnTo>
                <a:lnTo>
                  <a:pt x="2121995" y="562945"/>
                </a:lnTo>
                <a:lnTo>
                  <a:pt x="2105020" y="516190"/>
                </a:lnTo>
                <a:lnTo>
                  <a:pt x="2087188" y="469760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29" y="332563"/>
                </a:lnTo>
                <a:lnTo>
                  <a:pt x="2007449" y="287574"/>
                </a:lnTo>
                <a:lnTo>
                  <a:pt x="1985452" y="242980"/>
                </a:lnTo>
                <a:lnTo>
                  <a:pt x="1962646" y="198796"/>
                </a:lnTo>
                <a:lnTo>
                  <a:pt x="1939039" y="155035"/>
                </a:lnTo>
                <a:lnTo>
                  <a:pt x="1914639" y="111711"/>
                </a:lnTo>
                <a:lnTo>
                  <a:pt x="1889455" y="68838"/>
                </a:lnTo>
                <a:lnTo>
                  <a:pt x="1863494" y="26431"/>
                </a:lnTo>
                <a:lnTo>
                  <a:pt x="1846644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Symbol zastępczy tekstu 11">
            <a:extLst>
              <a:ext uri="{FF2B5EF4-FFF2-40B4-BE49-F238E27FC236}">
                <a16:creationId xmlns:a16="http://schemas.microsoft.com/office/drawing/2014/main" id="{99A06F4B-370E-254B-AB45-561706E0DD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YOUR TRUSTED PARTNER</a:t>
            </a:r>
            <a:endParaRPr lang="en-US" dirty="0"/>
          </a:p>
        </p:txBody>
      </p:sp>
      <p:sp>
        <p:nvSpPr>
          <p:cNvPr id="41" name="Symbol zastępczy tekstu 11">
            <a:extLst>
              <a:ext uri="{FF2B5EF4-FFF2-40B4-BE49-F238E27FC236}">
                <a16:creationId xmlns:a16="http://schemas.microsoft.com/office/drawing/2014/main" id="{8318107A-B72A-7541-A50A-CDFA883FB4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407275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dirty="0"/>
              <a:t>In Digital </a:t>
            </a:r>
            <a:r>
              <a:rPr lang="pl-PL" dirty="0" err="1"/>
              <a:t>Transformation</a:t>
            </a:r>
            <a:endParaRPr lang="en-US" dirty="0"/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01743F8A-81C1-AA42-BE16-C73135AB7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43" name="Symbol zastępczy tekstu 11">
            <a:extLst>
              <a:ext uri="{FF2B5EF4-FFF2-40B4-BE49-F238E27FC236}">
                <a16:creationId xmlns:a16="http://schemas.microsoft.com/office/drawing/2014/main" id="{5A83DFE4-ED0C-FA4B-85B8-2C1A8526D0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dirty="0" err="1"/>
              <a:t>Johnny</a:t>
            </a:r>
            <a:r>
              <a:rPr lang="pl-PL" dirty="0"/>
              <a:t> </a:t>
            </a:r>
            <a:r>
              <a:rPr lang="pl-PL" dirty="0" err="1"/>
              <a:t>Beyrouthy</a:t>
            </a:r>
            <a:r>
              <a:rPr lang="pl-PL" dirty="0"/>
              <a:t>- General Manager – Middle East </a:t>
            </a:r>
            <a:r>
              <a:rPr lang="pl-PL" dirty="0" err="1"/>
              <a:t>Nouth</a:t>
            </a:r>
            <a:r>
              <a:rPr lang="pl-PL" dirty="0"/>
              <a:t>,  </a:t>
            </a:r>
            <a:r>
              <a:rPr lang="pl-PL" dirty="0" err="1"/>
              <a:t>MDSap</a:t>
            </a:r>
            <a:r>
              <a:rPr lang="pl-PL" dirty="0"/>
              <a:t> </a:t>
            </a:r>
            <a:r>
              <a:rPr lang="pl-PL" dirty="0" err="1"/>
              <a:t>Xxxx</a:t>
            </a:r>
            <a:r>
              <a:rPr lang="pl-PL" dirty="0"/>
              <a:t>,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>
              <a:alpha val="99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0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7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5306" y="6136906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  <p:sp>
        <p:nvSpPr>
          <p:cNvPr id="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1050" y="2987675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5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1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Slide - 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5306" y="6136906"/>
            <a:ext cx="5172444" cy="5172444"/>
          </a:xfrm>
          <a:prstGeom prst="rect">
            <a:avLst/>
          </a:prstGeom>
        </p:spPr>
      </p:pic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0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06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3" r:id="rId2"/>
    <p:sldLayoutId id="2147483693" r:id="rId3"/>
    <p:sldLayoutId id="2147483679" r:id="rId4"/>
    <p:sldLayoutId id="2147483687" r:id="rId5"/>
    <p:sldLayoutId id="2147483692" r:id="rId6"/>
    <p:sldLayoutId id="2147483683" r:id="rId7"/>
    <p:sldLayoutId id="2147483685" r:id="rId8"/>
    <p:sldLayoutId id="2147483682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27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50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14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oadmaps.sap.com/board?q=irpa&amp;range=FIRST-LAST#Q1%202021" TargetMode="External"/><Relationship Id="rId3" Type="http://schemas.openxmlformats.org/officeDocument/2006/relationships/hyperlink" Target="https://community.sap.com/topics/intelligent-rpa" TargetMode="External"/><Relationship Id="rId7" Type="http://schemas.openxmlformats.org/officeDocument/2006/relationships/hyperlink" Target="https://open.sap.com/courses/?q=rp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tore.irpa.cfapps.eu10.hana.ondemand.com/" TargetMode="External"/><Relationship Id="rId5" Type="http://schemas.openxmlformats.org/officeDocument/2006/relationships/hyperlink" Target="https://www.sapstore.com/solutions/42831/SAP-Intelligent-Robotic-Process-Automation" TargetMode="External"/><Relationship Id="rId4" Type="http://schemas.openxmlformats.org/officeDocument/2006/relationships/hyperlink" Target="https://www.sap.com/products/robotic-process-automation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4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12" Type="http://schemas.microsoft.com/office/2007/relationships/hdphoto" Target="../media/hdphoto2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microsoft.com/office/2007/relationships/hdphoto" Target="../media/hdphoto1.wdp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ntextor.eu/dokuwiki2/doku.php?id=start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hyperlink" Target="https://contextor.eu/dokuwiki2/doku.php?id=pg:decl.recognition3#choose_the_monitoring_technology" TargetMode="External"/><Relationship Id="rId4" Type="http://schemas.openxmlformats.org/officeDocument/2006/relationships/image" Target="../media/image74.png"/><Relationship Id="rId9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69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product/IRPA/Cloud/en-U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hyperlink" Target="https://blogs.sap.com/2020/05/05/sap-intelligent-rpa-enhance-your-bot-building-with-templates/" TargetMode="External"/><Relationship Id="rId4" Type="http://schemas.openxmlformats.org/officeDocument/2006/relationships/hyperlink" Target="https://community.sap.com/topics/intelligent-rpa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sap.com/viewer/82d5a2499d8449dda691bb4d5b3d7949/Cloud/en-US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1.png"/><Relationship Id="rId7" Type="http://schemas.openxmlformats.org/officeDocument/2006/relationships/diagramColors" Target="../diagrams/colors1.xml"/><Relationship Id="rId12" Type="http://schemas.openxmlformats.org/officeDocument/2006/relationships/hyperlink" Target="https://news.sap.com/swiss/2020/06/sap-switzerland-digitalizes-the-processing-of-reduced-working-hours-payments-in-swiss-cantons/#top-stori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96.png"/><Relationship Id="rId4" Type="http://schemas.openxmlformats.org/officeDocument/2006/relationships/diagramData" Target="../diagrams/data1.xml"/><Relationship Id="rId9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mdsaptech.com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4250" y="5730875"/>
            <a:ext cx="11277600" cy="1676400"/>
          </a:xfrm>
        </p:spPr>
        <p:txBody>
          <a:bodyPr/>
          <a:lstStyle/>
          <a:p>
            <a:r>
              <a:rPr lang="en-GB" dirty="0" err="1"/>
              <a:t>Inteligentní</a:t>
            </a:r>
            <a:r>
              <a:rPr lang="en-GB" dirty="0"/>
              <a:t> </a:t>
            </a:r>
            <a:r>
              <a:rPr lang="en-GB" dirty="0" err="1"/>
              <a:t>automatizace</a:t>
            </a:r>
            <a:r>
              <a:rPr lang="en-GB" dirty="0"/>
              <a:t> </a:t>
            </a:r>
            <a:r>
              <a:rPr lang="en-GB" dirty="0" err="1"/>
              <a:t>podnikových</a:t>
            </a:r>
            <a:r>
              <a:rPr lang="en-GB" dirty="0"/>
              <a:t> </a:t>
            </a:r>
            <a:r>
              <a:rPr lang="en-GB" dirty="0" err="1"/>
              <a:t>procesů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>
                <a:solidFill>
                  <a:srgbClr val="FF7F00"/>
                </a:solidFill>
              </a:rPr>
              <a:t>klíč</a:t>
            </a:r>
            <a:r>
              <a:rPr lang="en-GB" dirty="0">
                <a:solidFill>
                  <a:srgbClr val="FF7F00"/>
                </a:solidFill>
              </a:rPr>
              <a:t> k </a:t>
            </a:r>
            <a:r>
              <a:rPr lang="en-GB" dirty="0" err="1">
                <a:solidFill>
                  <a:srgbClr val="FF7F00"/>
                </a:solidFill>
              </a:rPr>
              <a:t>úspěchu</a:t>
            </a:r>
            <a:endParaRPr lang="cs-CZ" noProof="0" dirty="0">
              <a:solidFill>
                <a:srgbClr val="FF7F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84250" y="9312275"/>
            <a:ext cx="6629400" cy="1371600"/>
          </a:xfrm>
        </p:spPr>
        <p:txBody>
          <a:bodyPr/>
          <a:lstStyle/>
          <a:p>
            <a:r>
              <a:rPr lang="cs-CZ" sz="2800" noProof="0" dirty="0"/>
              <a:t>Jakub Vajda, konzultant</a:t>
            </a:r>
          </a:p>
          <a:p>
            <a:r>
              <a:rPr lang="cs-CZ" sz="2800" noProof="0" dirty="0"/>
              <a:t>Září, 2020</a:t>
            </a:r>
          </a:p>
        </p:txBody>
      </p:sp>
    </p:spTree>
    <p:extLst>
      <p:ext uri="{BB962C8B-B14F-4D97-AF65-F5344CB8AC3E}">
        <p14:creationId xmlns:p14="http://schemas.microsoft.com/office/powerpoint/2010/main" val="656108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Evoluce</a:t>
            </a:r>
            <a:r>
              <a:rPr lang="en-US" dirty="0"/>
              <a:t> 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EED8EAF-2604-48D6-8B4D-AF09C766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454275"/>
            <a:ext cx="14705716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Evoluce</a:t>
            </a:r>
            <a:r>
              <a:rPr lang="en-US" dirty="0"/>
              <a:t> 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B82C760-D4CA-4672-B615-500D0A4B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138843"/>
            <a:ext cx="14759216" cy="82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4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Evoluce</a:t>
            </a:r>
            <a:r>
              <a:rPr lang="en-US" dirty="0"/>
              <a:t> 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B91B4FE1-AE37-44BD-9169-873F3114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2225675"/>
            <a:ext cx="13803651" cy="86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8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</a:t>
            </a:r>
            <a:r>
              <a:rPr lang="en-US" dirty="0" err="1"/>
              <a:t>Roadmapa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Očekáváno</a:t>
            </a:r>
            <a:r>
              <a:rPr lang="en-US" dirty="0"/>
              <a:t> </a:t>
            </a:r>
            <a:r>
              <a:rPr lang="en-US" dirty="0" err="1"/>
              <a:t>během</a:t>
            </a:r>
            <a:r>
              <a:rPr lang="en-US" dirty="0"/>
              <a:t> </a:t>
            </a:r>
            <a:r>
              <a:rPr lang="en-US" dirty="0" err="1"/>
              <a:t>roku</a:t>
            </a:r>
            <a:r>
              <a:rPr lang="en-US" dirty="0"/>
              <a:t> 2020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A2F9DAC-0528-43CE-900D-33DBF5EC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561256"/>
            <a:ext cx="16394813" cy="694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</a:t>
            </a:r>
            <a:r>
              <a:rPr lang="en-US" dirty="0" err="1"/>
              <a:t>Roadmapa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Očekáváno</a:t>
            </a:r>
            <a:r>
              <a:rPr lang="en-US" dirty="0"/>
              <a:t> </a:t>
            </a:r>
            <a:r>
              <a:rPr lang="en-US" dirty="0" err="1"/>
              <a:t>během</a:t>
            </a:r>
            <a:r>
              <a:rPr lang="en-US" dirty="0"/>
              <a:t> </a:t>
            </a:r>
            <a:r>
              <a:rPr lang="en-US" dirty="0" err="1"/>
              <a:t>roku</a:t>
            </a:r>
            <a:r>
              <a:rPr lang="en-US" dirty="0"/>
              <a:t> 2021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D5CB8BF-7930-4F88-AE22-562839297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275417"/>
            <a:ext cx="15918496" cy="75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</a:t>
            </a:r>
            <a:r>
              <a:rPr lang="en-US" dirty="0" err="1"/>
              <a:t>Roadmapa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Očekáváno</a:t>
            </a:r>
            <a:r>
              <a:rPr lang="en-US" dirty="0"/>
              <a:t> </a:t>
            </a:r>
            <a:r>
              <a:rPr lang="en-US" dirty="0" err="1"/>
              <a:t>během</a:t>
            </a:r>
            <a:r>
              <a:rPr lang="en-US" dirty="0"/>
              <a:t> </a:t>
            </a:r>
            <a:r>
              <a:rPr lang="en-US" dirty="0" err="1"/>
              <a:t>roku</a:t>
            </a:r>
            <a:r>
              <a:rPr lang="en-US" dirty="0"/>
              <a:t> 2021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0C335CA-B09C-4F6F-96C4-908A6C117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65" y="2454275"/>
            <a:ext cx="15908970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Hlavní</a:t>
            </a:r>
            <a:r>
              <a:rPr lang="en-US" dirty="0"/>
              <a:t> </a:t>
            </a:r>
            <a:r>
              <a:rPr lang="en-US" dirty="0" err="1"/>
              <a:t>výhody</a:t>
            </a:r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1F368D2-4F61-4103-8D1D-767FB469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565" y="2973013"/>
            <a:ext cx="15908970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4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</a:t>
            </a:r>
            <a:r>
              <a:rPr lang="en-US" dirty="0" err="1"/>
              <a:t>škálovatelsnost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BF1D523-A6D1-4DAF-9238-A6DC8A4D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43" y="2949197"/>
            <a:ext cx="16937814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0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</a:t>
            </a:r>
            <a:r>
              <a:rPr lang="en-US" dirty="0" err="1"/>
              <a:t>škálovatelsnost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BF1D523-A6D1-4DAF-9238-A6DC8A4D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43" y="2949197"/>
            <a:ext cx="16937814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9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</a:t>
            </a:r>
            <a:r>
              <a:rPr lang="en-US" dirty="0" err="1"/>
              <a:t>nejlepší</a:t>
            </a:r>
            <a:r>
              <a:rPr lang="en-US" dirty="0"/>
              <a:t> </a:t>
            </a:r>
            <a:r>
              <a:rPr lang="en-US" dirty="0" err="1"/>
              <a:t>praktiky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B430F66D-AD66-4B7F-AB12-A35A21C3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32" y="2634828"/>
            <a:ext cx="16909235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D8B314D-E6EE-124B-9C80-D9BCC17E2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spc="-20" noProof="0" dirty="0"/>
              <a:t>MDSap </a:t>
            </a:r>
            <a:r>
              <a:rPr lang="cs-CZ" spc="-10" noProof="0" dirty="0"/>
              <a:t>IS </a:t>
            </a:r>
            <a:r>
              <a:rPr lang="cs-CZ" spc="-40" noProof="0" dirty="0"/>
              <a:t>YOUR </a:t>
            </a:r>
            <a:r>
              <a:rPr lang="cs-CZ" spc="-25" noProof="0" dirty="0"/>
              <a:t>TRUSTED </a:t>
            </a:r>
            <a:r>
              <a:rPr lang="cs-CZ" spc="-50" noProof="0" dirty="0"/>
              <a:t>PARTNER </a:t>
            </a:r>
            <a:r>
              <a:rPr lang="cs-CZ" spc="-5" noProof="0" dirty="0"/>
              <a:t>IN </a:t>
            </a:r>
            <a:r>
              <a:rPr lang="cs-CZ" spc="-60" noProof="0" dirty="0"/>
              <a:t>DIGITAL</a:t>
            </a:r>
            <a:r>
              <a:rPr lang="cs-CZ" spc="204" noProof="0" dirty="0"/>
              <a:t> </a:t>
            </a:r>
            <a:r>
              <a:rPr lang="cs-CZ" spc="-40" noProof="0" dirty="0"/>
              <a:t>TRANSFORMATION</a:t>
            </a:r>
            <a:endParaRPr lang="cs-CZ" noProof="0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EE17CBD-B7E1-974B-B2F2-EF3B4265D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cs-CZ" spc="10" noProof="0" dirty="0">
                <a:solidFill>
                  <a:srgbClr val="001F84"/>
                </a:solidFill>
                <a:latin typeface="Muli"/>
                <a:cs typeface="Muli"/>
              </a:rPr>
              <a:t>a </a:t>
            </a:r>
            <a:r>
              <a:rPr lang="cs-CZ" spc="5" noProof="0" dirty="0">
                <a:solidFill>
                  <a:srgbClr val="00A3FF"/>
                </a:solidFill>
                <a:latin typeface="Muli"/>
                <a:cs typeface="Muli"/>
              </a:rPr>
              <a:t>MIDIS </a:t>
            </a:r>
            <a:r>
              <a:rPr lang="cs-CZ" spc="-5" noProof="0" dirty="0">
                <a:solidFill>
                  <a:srgbClr val="00A3FF"/>
                </a:solidFill>
                <a:latin typeface="Muli"/>
                <a:cs typeface="Muli"/>
              </a:rPr>
              <a:t>Group</a:t>
            </a:r>
            <a:r>
              <a:rPr lang="cs-CZ" spc="-70" noProof="0" dirty="0">
                <a:solidFill>
                  <a:srgbClr val="00A3FF"/>
                </a:solidFill>
                <a:latin typeface="Muli"/>
                <a:cs typeface="Muli"/>
              </a:rPr>
              <a:t> </a:t>
            </a:r>
            <a:r>
              <a:rPr lang="cs-CZ" spc="-15" noProof="0" dirty="0">
                <a:solidFill>
                  <a:srgbClr val="001F84"/>
                </a:solidFill>
                <a:latin typeface="Muli"/>
                <a:cs typeface="Muli"/>
              </a:rPr>
              <a:t>Company</a:t>
            </a:r>
            <a:endParaRPr lang="cs-CZ" noProof="0" dirty="0">
              <a:latin typeface="Muli"/>
              <a:cs typeface="Muli"/>
            </a:endParaRPr>
          </a:p>
        </p:txBody>
      </p:sp>
      <p:sp>
        <p:nvSpPr>
          <p:cNvPr id="7" name="object 6379">
            <a:extLst>
              <a:ext uri="{FF2B5EF4-FFF2-40B4-BE49-F238E27FC236}">
                <a16:creationId xmlns:a16="http://schemas.microsoft.com/office/drawing/2014/main" id="{FF0559EF-186A-4E45-9619-41B31E851421}"/>
              </a:ext>
            </a:extLst>
          </p:cNvPr>
          <p:cNvSpPr txBox="1"/>
          <p:nvPr/>
        </p:nvSpPr>
        <p:spPr>
          <a:xfrm>
            <a:off x="7092915" y="7655500"/>
            <a:ext cx="2927985" cy="1450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95"/>
              </a:spcBef>
            </a:pPr>
            <a:r>
              <a:rPr sz="1950" spc="20" dirty="0">
                <a:latin typeface="Muli"/>
                <a:cs typeface="Muli"/>
              </a:rPr>
              <a:t>A </a:t>
            </a:r>
            <a:r>
              <a:rPr sz="1950" dirty="0">
                <a:latin typeface="Muli"/>
                <a:cs typeface="Muli"/>
              </a:rPr>
              <a:t>Unique Partnership  </a:t>
            </a:r>
            <a:r>
              <a:rPr sz="1950" spc="5" dirty="0">
                <a:latin typeface="Muli"/>
                <a:cs typeface="Muli"/>
              </a:rPr>
              <a:t>with </a:t>
            </a:r>
            <a:r>
              <a:rPr sz="1950" spc="10" dirty="0">
                <a:latin typeface="Muli"/>
                <a:cs typeface="Muli"/>
              </a:rPr>
              <a:t>SAP; </a:t>
            </a:r>
            <a:r>
              <a:rPr sz="1950" dirty="0">
                <a:latin typeface="Muli"/>
                <a:cs typeface="Muli"/>
              </a:rPr>
              <a:t>Implementing  Excellence; </a:t>
            </a:r>
            <a:r>
              <a:rPr sz="1950" spc="-5" dirty="0">
                <a:latin typeface="Muli"/>
                <a:cs typeface="Muli"/>
              </a:rPr>
              <a:t>Optimizing  </a:t>
            </a:r>
            <a:r>
              <a:rPr sz="1950" dirty="0">
                <a:latin typeface="Muli"/>
                <a:cs typeface="Muli"/>
              </a:rPr>
              <a:t>Application</a:t>
            </a:r>
            <a:r>
              <a:rPr sz="1950" spc="-25" dirty="0">
                <a:latin typeface="Muli"/>
                <a:cs typeface="Muli"/>
              </a:rPr>
              <a:t> </a:t>
            </a:r>
            <a:r>
              <a:rPr sz="1950" dirty="0">
                <a:latin typeface="Muli"/>
                <a:cs typeface="Muli"/>
              </a:rPr>
              <a:t>Management</a:t>
            </a:r>
          </a:p>
        </p:txBody>
      </p:sp>
      <p:sp>
        <p:nvSpPr>
          <p:cNvPr id="8" name="object 6380">
            <a:extLst>
              <a:ext uri="{FF2B5EF4-FFF2-40B4-BE49-F238E27FC236}">
                <a16:creationId xmlns:a16="http://schemas.microsoft.com/office/drawing/2014/main" id="{4A05D6FF-0445-904C-84D7-5986CB527FC8}"/>
              </a:ext>
            </a:extLst>
          </p:cNvPr>
          <p:cNvSpPr txBox="1"/>
          <p:nvPr/>
        </p:nvSpPr>
        <p:spPr>
          <a:xfrm>
            <a:off x="11062720" y="7655751"/>
            <a:ext cx="3744595" cy="1450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95"/>
              </a:spcBef>
            </a:pPr>
            <a:r>
              <a:rPr sz="1950" spc="-5" dirty="0">
                <a:latin typeface="Muli"/>
                <a:cs typeface="Muli"/>
              </a:rPr>
              <a:t>Strategic </a:t>
            </a:r>
            <a:r>
              <a:rPr sz="1950" dirty="0">
                <a:latin typeface="Muli"/>
                <a:cs typeface="Muli"/>
              </a:rPr>
              <a:t>long </a:t>
            </a:r>
            <a:r>
              <a:rPr sz="1950" spc="5" dirty="0">
                <a:latin typeface="Muli"/>
                <a:cs typeface="Muli"/>
              </a:rPr>
              <a:t>term partnerships  with </a:t>
            </a:r>
            <a:r>
              <a:rPr sz="1950" dirty="0">
                <a:latin typeface="Muli"/>
                <a:cs typeface="Muli"/>
              </a:rPr>
              <a:t>our customers;</a:t>
            </a:r>
            <a:r>
              <a:rPr sz="1950" spc="5" dirty="0">
                <a:latin typeface="Muli"/>
                <a:cs typeface="Muli"/>
              </a:rPr>
              <a:t> </a:t>
            </a:r>
            <a:r>
              <a:rPr sz="1950" spc="-5" dirty="0">
                <a:latin typeface="Muli"/>
                <a:cs typeface="Muli"/>
              </a:rPr>
              <a:t>Focusing</a:t>
            </a:r>
            <a:endParaRPr sz="1950" dirty="0">
              <a:latin typeface="Muli"/>
              <a:cs typeface="Muli"/>
            </a:endParaRPr>
          </a:p>
          <a:p>
            <a:pPr marL="12700" marR="632460">
              <a:lnSpc>
                <a:spcPct val="119800"/>
              </a:lnSpc>
            </a:pPr>
            <a:r>
              <a:rPr sz="1950" spc="5" dirty="0">
                <a:latin typeface="Muli"/>
                <a:cs typeface="Muli"/>
              </a:rPr>
              <a:t>on </a:t>
            </a:r>
            <a:r>
              <a:rPr sz="1950" dirty="0">
                <a:latin typeface="Muli"/>
                <a:cs typeface="Muli"/>
              </a:rPr>
              <a:t>Customer </a:t>
            </a:r>
            <a:r>
              <a:rPr sz="1950" spc="5" dirty="0">
                <a:latin typeface="Muli"/>
                <a:cs typeface="Muli"/>
              </a:rPr>
              <a:t>Satisfaction  and </a:t>
            </a:r>
            <a:r>
              <a:rPr sz="1950" spc="-15" dirty="0">
                <a:latin typeface="Muli"/>
                <a:cs typeface="Muli"/>
              </a:rPr>
              <a:t>Technology</a:t>
            </a:r>
            <a:r>
              <a:rPr sz="1950" spc="-35" dirty="0">
                <a:latin typeface="Muli"/>
                <a:cs typeface="Muli"/>
              </a:rPr>
              <a:t> </a:t>
            </a:r>
            <a:r>
              <a:rPr sz="1950" spc="-5" dirty="0">
                <a:latin typeface="Muli"/>
                <a:cs typeface="Muli"/>
              </a:rPr>
              <a:t>Innovation</a:t>
            </a:r>
            <a:endParaRPr sz="1950" dirty="0">
              <a:latin typeface="Muli"/>
              <a:cs typeface="Muli"/>
            </a:endParaRPr>
          </a:p>
        </p:txBody>
      </p:sp>
      <p:sp>
        <p:nvSpPr>
          <p:cNvPr id="9" name="object 6381">
            <a:extLst>
              <a:ext uri="{FF2B5EF4-FFF2-40B4-BE49-F238E27FC236}">
                <a16:creationId xmlns:a16="http://schemas.microsoft.com/office/drawing/2014/main" id="{89FB0F09-3C0D-8F47-BC94-FA23B0D5BCDC}"/>
              </a:ext>
            </a:extLst>
          </p:cNvPr>
          <p:cNvSpPr txBox="1"/>
          <p:nvPr/>
        </p:nvSpPr>
        <p:spPr>
          <a:xfrm>
            <a:off x="15333333" y="7656002"/>
            <a:ext cx="3230880" cy="1450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95"/>
              </a:spcBef>
            </a:pPr>
            <a:r>
              <a:rPr sz="1950" spc="5" dirty="0">
                <a:latin typeface="Muli"/>
                <a:cs typeface="Muli"/>
              </a:rPr>
              <a:t>Help customers </a:t>
            </a:r>
            <a:r>
              <a:rPr sz="1950" spc="15" dirty="0">
                <a:latin typeface="Muli"/>
                <a:cs typeface="Muli"/>
              </a:rPr>
              <a:t>better </a:t>
            </a:r>
            <a:r>
              <a:rPr sz="1950" spc="-5" dirty="0">
                <a:latin typeface="Muli"/>
                <a:cs typeface="Muli"/>
              </a:rPr>
              <a:t>use  </a:t>
            </a:r>
            <a:r>
              <a:rPr sz="1950" dirty="0">
                <a:latin typeface="Muli"/>
                <a:cs typeface="Muli"/>
              </a:rPr>
              <a:t>their </a:t>
            </a:r>
            <a:r>
              <a:rPr sz="1950" spc="5" dirty="0">
                <a:latin typeface="Muli"/>
                <a:cs typeface="Muli"/>
              </a:rPr>
              <a:t>data </a:t>
            </a:r>
            <a:r>
              <a:rPr sz="1950" dirty="0">
                <a:latin typeface="Muli"/>
                <a:cs typeface="Muli"/>
              </a:rPr>
              <a:t>assets </a:t>
            </a:r>
            <a:r>
              <a:rPr sz="1950" spc="-5" dirty="0">
                <a:latin typeface="Muli"/>
                <a:cs typeface="Muli"/>
              </a:rPr>
              <a:t>to </a:t>
            </a:r>
            <a:r>
              <a:rPr sz="1950" spc="-10" dirty="0">
                <a:latin typeface="Muli"/>
                <a:cs typeface="Muli"/>
              </a:rPr>
              <a:t>improve  </a:t>
            </a:r>
            <a:r>
              <a:rPr sz="1950" spc="-5" dirty="0">
                <a:latin typeface="Muli"/>
                <a:cs typeface="Muli"/>
              </a:rPr>
              <a:t>business </a:t>
            </a:r>
            <a:r>
              <a:rPr sz="1950" spc="10" dirty="0">
                <a:latin typeface="Muli"/>
                <a:cs typeface="Muli"/>
              </a:rPr>
              <a:t>performance </a:t>
            </a:r>
            <a:r>
              <a:rPr sz="1950" spc="5" dirty="0">
                <a:latin typeface="Muli"/>
                <a:cs typeface="Muli"/>
              </a:rPr>
              <a:t>and  </a:t>
            </a:r>
            <a:r>
              <a:rPr sz="1950" spc="-5" dirty="0">
                <a:latin typeface="Muli"/>
                <a:cs typeface="Muli"/>
              </a:rPr>
              <a:t>make </a:t>
            </a:r>
            <a:r>
              <a:rPr sz="1950" spc="10" dirty="0">
                <a:latin typeface="Muli"/>
                <a:cs typeface="Muli"/>
              </a:rPr>
              <a:t>smarter</a:t>
            </a:r>
            <a:r>
              <a:rPr sz="1950" dirty="0">
                <a:latin typeface="Muli"/>
                <a:cs typeface="Muli"/>
              </a:rPr>
              <a:t> </a:t>
            </a:r>
            <a:r>
              <a:rPr sz="1950" spc="-5" dirty="0">
                <a:latin typeface="Muli"/>
                <a:cs typeface="Muli"/>
              </a:rPr>
              <a:t>decisions</a:t>
            </a:r>
            <a:endParaRPr sz="1950" dirty="0">
              <a:latin typeface="Muli"/>
              <a:cs typeface="Muli"/>
            </a:endParaRPr>
          </a:p>
        </p:txBody>
      </p:sp>
      <p:sp>
        <p:nvSpPr>
          <p:cNvPr id="10" name="object 6382">
            <a:extLst>
              <a:ext uri="{FF2B5EF4-FFF2-40B4-BE49-F238E27FC236}">
                <a16:creationId xmlns:a16="http://schemas.microsoft.com/office/drawing/2014/main" id="{E1D01E9B-76AD-FB4A-9BD0-78731C8FBD80}"/>
              </a:ext>
            </a:extLst>
          </p:cNvPr>
          <p:cNvSpPr txBox="1"/>
          <p:nvPr/>
        </p:nvSpPr>
        <p:spPr>
          <a:xfrm>
            <a:off x="9864852" y="4725904"/>
            <a:ext cx="3255645" cy="125412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1705610" algn="l"/>
              </a:tabLst>
            </a:pPr>
            <a:r>
              <a:rPr sz="6150" b="1" spc="-37" baseline="1355" dirty="0">
                <a:solidFill>
                  <a:srgbClr val="001F84"/>
                </a:solidFill>
                <a:latin typeface="Montserrat"/>
                <a:cs typeface="Montserrat"/>
              </a:rPr>
              <a:t>2</a:t>
            </a:r>
            <a:r>
              <a:rPr lang="en-US" sz="6150" b="1" spc="-37" baseline="1355" dirty="0">
                <a:solidFill>
                  <a:srgbClr val="001F84"/>
                </a:solidFill>
                <a:latin typeface="Montserrat"/>
                <a:cs typeface="Montserrat"/>
              </a:rPr>
              <a:t>5</a:t>
            </a:r>
            <a:r>
              <a:rPr lang="en-US" sz="6150" b="1" spc="-37" baseline="1355" dirty="0">
                <a:solidFill>
                  <a:srgbClr val="FF7F00"/>
                </a:solidFill>
                <a:latin typeface="Montserrat"/>
                <a:cs typeface="Montserrat"/>
              </a:rPr>
              <a:t>+</a:t>
            </a:r>
            <a:r>
              <a:rPr sz="6150" b="1" spc="-37" baseline="1355" dirty="0">
                <a:solidFill>
                  <a:srgbClr val="001F84"/>
                </a:solidFill>
                <a:latin typeface="Montserrat"/>
                <a:cs typeface="Montserrat"/>
              </a:rPr>
              <a:t>	</a:t>
            </a:r>
            <a:r>
              <a:rPr sz="4100" b="1" spc="-60" dirty="0">
                <a:solidFill>
                  <a:srgbClr val="001F84"/>
                </a:solidFill>
                <a:latin typeface="Montserrat"/>
                <a:cs typeface="Montserrat"/>
              </a:rPr>
              <a:t>120</a:t>
            </a:r>
            <a:r>
              <a:rPr sz="4100" b="1" spc="-60" dirty="0">
                <a:solidFill>
                  <a:srgbClr val="FF7E00"/>
                </a:solidFill>
                <a:latin typeface="Montserrat"/>
                <a:cs typeface="Montserrat"/>
              </a:rPr>
              <a:t>+</a:t>
            </a:r>
            <a:endParaRPr sz="4100" dirty="0">
              <a:latin typeface="Montserrat"/>
              <a:cs typeface="Montserrat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1705610" algn="l"/>
              </a:tabLst>
            </a:pPr>
            <a:r>
              <a:rPr sz="3675" spc="-52" baseline="2267" dirty="0">
                <a:solidFill>
                  <a:srgbClr val="001F84"/>
                </a:solidFill>
                <a:latin typeface="Muli"/>
                <a:cs typeface="Muli"/>
              </a:rPr>
              <a:t>Years	</a:t>
            </a:r>
            <a:r>
              <a:rPr sz="2450" spc="-20" dirty="0">
                <a:solidFill>
                  <a:srgbClr val="001F84"/>
                </a:solidFill>
                <a:latin typeface="Muli"/>
                <a:cs typeface="Muli"/>
              </a:rPr>
              <a:t>Employees</a:t>
            </a:r>
            <a:endParaRPr sz="2450" dirty="0">
              <a:latin typeface="Muli"/>
              <a:cs typeface="Muli"/>
            </a:endParaRPr>
          </a:p>
        </p:txBody>
      </p:sp>
      <p:sp>
        <p:nvSpPr>
          <p:cNvPr id="11" name="object 6383">
            <a:extLst>
              <a:ext uri="{FF2B5EF4-FFF2-40B4-BE49-F238E27FC236}">
                <a16:creationId xmlns:a16="http://schemas.microsoft.com/office/drawing/2014/main" id="{C6D70A93-D184-8340-B221-6CEB103B9F29}"/>
              </a:ext>
            </a:extLst>
          </p:cNvPr>
          <p:cNvSpPr txBox="1"/>
          <p:nvPr/>
        </p:nvSpPr>
        <p:spPr>
          <a:xfrm>
            <a:off x="13743058" y="4715259"/>
            <a:ext cx="1043305" cy="125412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4100" b="1" spc="-120" dirty="0">
                <a:solidFill>
                  <a:srgbClr val="001F84"/>
                </a:solidFill>
                <a:latin typeface="Montserrat"/>
                <a:cs typeface="Montserrat"/>
              </a:rPr>
              <a:t>10</a:t>
            </a:r>
            <a:endParaRPr sz="4100" dirty="0">
              <a:latin typeface="Montserrat"/>
              <a:cs typeface="Montserrat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50" spc="45" dirty="0">
                <a:solidFill>
                  <a:srgbClr val="001F84"/>
                </a:solidFill>
                <a:latin typeface="Muli"/>
                <a:cs typeface="Muli"/>
              </a:rPr>
              <a:t>O</a:t>
            </a:r>
            <a:r>
              <a:rPr sz="2450" spc="80" dirty="0">
                <a:solidFill>
                  <a:srgbClr val="001F84"/>
                </a:solidFill>
                <a:latin typeface="Muli"/>
                <a:cs typeface="Muli"/>
              </a:rPr>
              <a:t>f</a:t>
            </a:r>
            <a:r>
              <a:rPr sz="2450" spc="5" dirty="0">
                <a:solidFill>
                  <a:srgbClr val="001F84"/>
                </a:solidFill>
                <a:latin typeface="Muli"/>
                <a:cs typeface="Muli"/>
              </a:rPr>
              <a:t>ﬁ</a:t>
            </a:r>
            <a:r>
              <a:rPr sz="2450" spc="-20" dirty="0">
                <a:solidFill>
                  <a:srgbClr val="001F84"/>
                </a:solidFill>
                <a:latin typeface="Muli"/>
                <a:cs typeface="Muli"/>
              </a:rPr>
              <a:t>c</a:t>
            </a:r>
            <a:r>
              <a:rPr sz="2450" spc="-15" dirty="0">
                <a:solidFill>
                  <a:srgbClr val="001F84"/>
                </a:solidFill>
                <a:latin typeface="Muli"/>
                <a:cs typeface="Muli"/>
              </a:rPr>
              <a:t>e</a:t>
            </a:r>
            <a:r>
              <a:rPr sz="2450" spc="10" dirty="0">
                <a:solidFill>
                  <a:srgbClr val="001F84"/>
                </a:solidFill>
                <a:latin typeface="Muli"/>
                <a:cs typeface="Muli"/>
              </a:rPr>
              <a:t>s</a:t>
            </a:r>
            <a:endParaRPr sz="2450" dirty="0">
              <a:latin typeface="Muli"/>
              <a:cs typeface="Muli"/>
            </a:endParaRPr>
          </a:p>
        </p:txBody>
      </p:sp>
      <p:sp>
        <p:nvSpPr>
          <p:cNvPr id="12" name="object 6384">
            <a:extLst>
              <a:ext uri="{FF2B5EF4-FFF2-40B4-BE49-F238E27FC236}">
                <a16:creationId xmlns:a16="http://schemas.microsoft.com/office/drawing/2014/main" id="{FCBD470D-C615-4B4D-A943-AF4129FF6725}"/>
              </a:ext>
            </a:extLst>
          </p:cNvPr>
          <p:cNvSpPr txBox="1"/>
          <p:nvPr/>
        </p:nvSpPr>
        <p:spPr>
          <a:xfrm>
            <a:off x="17695713" y="4715259"/>
            <a:ext cx="1105535" cy="125412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4100" b="1" spc="-50" dirty="0">
                <a:solidFill>
                  <a:srgbClr val="001F84"/>
                </a:solidFill>
                <a:latin typeface="Montserrat"/>
                <a:cs typeface="Montserrat"/>
              </a:rPr>
              <a:t>SAP</a:t>
            </a:r>
            <a:endParaRPr sz="4100" dirty="0">
              <a:latin typeface="Montserrat"/>
              <a:cs typeface="Montserrat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50" spc="-50" dirty="0">
                <a:solidFill>
                  <a:srgbClr val="001F84"/>
                </a:solidFill>
                <a:latin typeface="Muli"/>
                <a:cs typeface="Muli"/>
              </a:rPr>
              <a:t>P</a:t>
            </a:r>
            <a:r>
              <a:rPr sz="2450" spc="-15" dirty="0">
                <a:solidFill>
                  <a:srgbClr val="001F84"/>
                </a:solidFill>
                <a:latin typeface="Muli"/>
                <a:cs typeface="Muli"/>
              </a:rPr>
              <a:t>a</a:t>
            </a:r>
            <a:r>
              <a:rPr sz="2450" spc="95" dirty="0">
                <a:solidFill>
                  <a:srgbClr val="001F84"/>
                </a:solidFill>
                <a:latin typeface="Muli"/>
                <a:cs typeface="Muli"/>
              </a:rPr>
              <a:t>r</a:t>
            </a:r>
            <a:r>
              <a:rPr sz="2450" spc="-5" dirty="0">
                <a:solidFill>
                  <a:srgbClr val="001F84"/>
                </a:solidFill>
                <a:latin typeface="Muli"/>
                <a:cs typeface="Muli"/>
              </a:rPr>
              <a:t>t</a:t>
            </a:r>
            <a:r>
              <a:rPr sz="2450" spc="-10" dirty="0">
                <a:solidFill>
                  <a:srgbClr val="001F84"/>
                </a:solidFill>
                <a:latin typeface="Muli"/>
                <a:cs typeface="Muli"/>
              </a:rPr>
              <a:t>n</a:t>
            </a:r>
            <a:r>
              <a:rPr sz="2450" spc="-5" dirty="0">
                <a:solidFill>
                  <a:srgbClr val="001F84"/>
                </a:solidFill>
                <a:latin typeface="Muli"/>
                <a:cs typeface="Muli"/>
              </a:rPr>
              <a:t>e</a:t>
            </a:r>
            <a:r>
              <a:rPr sz="2450" spc="5" dirty="0">
                <a:solidFill>
                  <a:srgbClr val="001F84"/>
                </a:solidFill>
                <a:latin typeface="Muli"/>
                <a:cs typeface="Muli"/>
              </a:rPr>
              <a:t>r</a:t>
            </a:r>
            <a:endParaRPr sz="2450" dirty="0">
              <a:latin typeface="Muli"/>
              <a:cs typeface="Muli"/>
            </a:endParaRPr>
          </a:p>
        </p:txBody>
      </p:sp>
      <p:sp>
        <p:nvSpPr>
          <p:cNvPr id="13" name="object 6385">
            <a:extLst>
              <a:ext uri="{FF2B5EF4-FFF2-40B4-BE49-F238E27FC236}">
                <a16:creationId xmlns:a16="http://schemas.microsoft.com/office/drawing/2014/main" id="{6E9E7913-9651-4545-A56D-DA2A4FE2D9D0}"/>
              </a:ext>
            </a:extLst>
          </p:cNvPr>
          <p:cNvSpPr txBox="1"/>
          <p:nvPr/>
        </p:nvSpPr>
        <p:spPr>
          <a:xfrm>
            <a:off x="15353272" y="4715259"/>
            <a:ext cx="1564640" cy="125412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4100" b="1" spc="-35" dirty="0">
                <a:solidFill>
                  <a:srgbClr val="001F84"/>
                </a:solidFill>
                <a:latin typeface="Montserrat"/>
                <a:cs typeface="Montserrat"/>
              </a:rPr>
              <a:t>300</a:t>
            </a:r>
            <a:r>
              <a:rPr sz="4100" b="1" spc="-35" dirty="0">
                <a:solidFill>
                  <a:srgbClr val="FF7E00"/>
                </a:solidFill>
                <a:latin typeface="Montserrat"/>
                <a:cs typeface="Montserrat"/>
              </a:rPr>
              <a:t>+</a:t>
            </a:r>
            <a:endParaRPr sz="4100" dirty="0">
              <a:latin typeface="Montserrat"/>
              <a:cs typeface="Montserrat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50" spc="-10" dirty="0">
                <a:solidFill>
                  <a:srgbClr val="001F84"/>
                </a:solidFill>
                <a:latin typeface="Muli"/>
                <a:cs typeface="Muli"/>
              </a:rPr>
              <a:t>Customers</a:t>
            </a:r>
            <a:endParaRPr sz="2450" dirty="0">
              <a:latin typeface="Muli"/>
              <a:cs typeface="Muli"/>
            </a:endParaRPr>
          </a:p>
        </p:txBody>
      </p:sp>
      <p:sp>
        <p:nvSpPr>
          <p:cNvPr id="36" name="object 6408">
            <a:extLst>
              <a:ext uri="{FF2B5EF4-FFF2-40B4-BE49-F238E27FC236}">
                <a16:creationId xmlns:a16="http://schemas.microsoft.com/office/drawing/2014/main" id="{41F954D2-6E74-914B-A416-E64931B4B0DE}"/>
              </a:ext>
            </a:extLst>
          </p:cNvPr>
          <p:cNvSpPr txBox="1"/>
          <p:nvPr/>
        </p:nvSpPr>
        <p:spPr>
          <a:xfrm>
            <a:off x="12504266" y="10409966"/>
            <a:ext cx="1886585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b="1" spc="15" dirty="0">
                <a:solidFill>
                  <a:srgbClr val="010000"/>
                </a:solidFill>
                <a:latin typeface="Muli-SemiBold"/>
                <a:cs typeface="Muli-SemiBold"/>
              </a:rPr>
              <a:t>Part </a:t>
            </a:r>
            <a:r>
              <a:rPr sz="1300" b="1" spc="5" dirty="0">
                <a:solidFill>
                  <a:srgbClr val="010000"/>
                </a:solidFill>
                <a:latin typeface="Muli-SemiBold"/>
                <a:cs typeface="Muli-SemiBold"/>
              </a:rPr>
              <a:t>of the Midis</a:t>
            </a:r>
            <a:r>
              <a:rPr sz="1300" b="1" spc="-60" dirty="0">
                <a:solidFill>
                  <a:srgbClr val="010000"/>
                </a:solidFill>
                <a:latin typeface="Muli-SemiBold"/>
                <a:cs typeface="Muli-SemiBold"/>
              </a:rPr>
              <a:t> </a:t>
            </a:r>
            <a:r>
              <a:rPr sz="1300" b="1" spc="5" dirty="0">
                <a:solidFill>
                  <a:srgbClr val="010000"/>
                </a:solidFill>
                <a:latin typeface="Muli-SemiBold"/>
                <a:cs typeface="Muli-SemiBold"/>
              </a:rPr>
              <a:t>Group:</a:t>
            </a:r>
            <a:endParaRPr sz="1300" dirty="0">
              <a:latin typeface="Muli-SemiBold"/>
              <a:cs typeface="Muli-SemiBold"/>
            </a:endParaRPr>
          </a:p>
        </p:txBody>
      </p:sp>
      <p:sp>
        <p:nvSpPr>
          <p:cNvPr id="37" name="object 6409">
            <a:extLst>
              <a:ext uri="{FF2B5EF4-FFF2-40B4-BE49-F238E27FC236}">
                <a16:creationId xmlns:a16="http://schemas.microsoft.com/office/drawing/2014/main" id="{2F6B460C-CDC1-7543-9157-0D3B4170AF61}"/>
              </a:ext>
            </a:extLst>
          </p:cNvPr>
          <p:cNvSpPr/>
          <p:nvPr/>
        </p:nvSpPr>
        <p:spPr>
          <a:xfrm>
            <a:off x="11859535" y="10228695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5">
                <a:moveTo>
                  <a:pt x="0" y="0"/>
                </a:moveTo>
                <a:lnTo>
                  <a:pt x="0" y="626546"/>
                </a:lnTo>
              </a:path>
            </a:pathLst>
          </a:custGeom>
          <a:ln w="12031">
            <a:solidFill>
              <a:srgbClr val="25346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6410">
            <a:extLst>
              <a:ext uri="{FF2B5EF4-FFF2-40B4-BE49-F238E27FC236}">
                <a16:creationId xmlns:a16="http://schemas.microsoft.com/office/drawing/2014/main" id="{F3D74ADF-2844-3946-91BF-C0F3B55A4240}"/>
              </a:ext>
            </a:extLst>
          </p:cNvPr>
          <p:cNvSpPr/>
          <p:nvPr/>
        </p:nvSpPr>
        <p:spPr>
          <a:xfrm>
            <a:off x="9878777" y="3584791"/>
            <a:ext cx="627380" cy="628015"/>
          </a:xfrm>
          <a:custGeom>
            <a:avLst/>
            <a:gdLst/>
            <a:ahLst/>
            <a:cxnLst/>
            <a:rect l="l" t="t" r="r" b="b"/>
            <a:pathLst>
              <a:path w="627379" h="628014">
                <a:moveTo>
                  <a:pt x="627080" y="627666"/>
                </a:moveTo>
                <a:lnTo>
                  <a:pt x="0" y="627666"/>
                </a:lnTo>
                <a:lnTo>
                  <a:pt x="0" y="0"/>
                </a:lnTo>
                <a:lnTo>
                  <a:pt x="627080" y="0"/>
                </a:lnTo>
                <a:lnTo>
                  <a:pt x="627080" y="627666"/>
                </a:lnTo>
                <a:close/>
              </a:path>
            </a:pathLst>
          </a:custGeom>
          <a:ln w="31412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6411">
            <a:extLst>
              <a:ext uri="{FF2B5EF4-FFF2-40B4-BE49-F238E27FC236}">
                <a16:creationId xmlns:a16="http://schemas.microsoft.com/office/drawing/2014/main" id="{44408D35-ACDF-CD4F-A43E-C12F54100CBD}"/>
              </a:ext>
            </a:extLst>
          </p:cNvPr>
          <p:cNvSpPr/>
          <p:nvPr/>
        </p:nvSpPr>
        <p:spPr>
          <a:xfrm>
            <a:off x="10034666" y="3531848"/>
            <a:ext cx="0" cy="104775"/>
          </a:xfrm>
          <a:custGeom>
            <a:avLst/>
            <a:gdLst/>
            <a:ahLst/>
            <a:cxnLst/>
            <a:rect l="l" t="t" r="r" b="b"/>
            <a:pathLst>
              <a:path h="104775">
                <a:moveTo>
                  <a:pt x="0" y="0"/>
                </a:moveTo>
                <a:lnTo>
                  <a:pt x="0" y="104708"/>
                </a:lnTo>
              </a:path>
            </a:pathLst>
          </a:custGeom>
          <a:ln w="31412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6412">
            <a:extLst>
              <a:ext uri="{FF2B5EF4-FFF2-40B4-BE49-F238E27FC236}">
                <a16:creationId xmlns:a16="http://schemas.microsoft.com/office/drawing/2014/main" id="{F2CEB821-AA74-B94B-BDD9-469561610218}"/>
              </a:ext>
            </a:extLst>
          </p:cNvPr>
          <p:cNvSpPr/>
          <p:nvPr/>
        </p:nvSpPr>
        <p:spPr>
          <a:xfrm>
            <a:off x="10191729" y="3531848"/>
            <a:ext cx="0" cy="104775"/>
          </a:xfrm>
          <a:custGeom>
            <a:avLst/>
            <a:gdLst/>
            <a:ahLst/>
            <a:cxnLst/>
            <a:rect l="l" t="t" r="r" b="b"/>
            <a:pathLst>
              <a:path h="104775">
                <a:moveTo>
                  <a:pt x="0" y="0"/>
                </a:moveTo>
                <a:lnTo>
                  <a:pt x="0" y="104708"/>
                </a:lnTo>
              </a:path>
            </a:pathLst>
          </a:custGeom>
          <a:ln w="31412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6413">
            <a:extLst>
              <a:ext uri="{FF2B5EF4-FFF2-40B4-BE49-F238E27FC236}">
                <a16:creationId xmlns:a16="http://schemas.microsoft.com/office/drawing/2014/main" id="{142A0D07-6B67-9245-84F4-CD72D5C3E737}"/>
              </a:ext>
            </a:extLst>
          </p:cNvPr>
          <p:cNvSpPr/>
          <p:nvPr/>
        </p:nvSpPr>
        <p:spPr>
          <a:xfrm>
            <a:off x="10348793" y="3531848"/>
            <a:ext cx="0" cy="104775"/>
          </a:xfrm>
          <a:custGeom>
            <a:avLst/>
            <a:gdLst/>
            <a:ahLst/>
            <a:cxnLst/>
            <a:rect l="l" t="t" r="r" b="b"/>
            <a:pathLst>
              <a:path h="104775">
                <a:moveTo>
                  <a:pt x="0" y="0"/>
                </a:moveTo>
                <a:lnTo>
                  <a:pt x="0" y="104708"/>
                </a:lnTo>
              </a:path>
            </a:pathLst>
          </a:custGeom>
          <a:ln w="31412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6414">
            <a:extLst>
              <a:ext uri="{FF2B5EF4-FFF2-40B4-BE49-F238E27FC236}">
                <a16:creationId xmlns:a16="http://schemas.microsoft.com/office/drawing/2014/main" id="{AD89A5A1-4525-AF49-910E-655492B81F3B}"/>
              </a:ext>
            </a:extLst>
          </p:cNvPr>
          <p:cNvSpPr/>
          <p:nvPr/>
        </p:nvSpPr>
        <p:spPr>
          <a:xfrm>
            <a:off x="10322615" y="381979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6415">
            <a:extLst>
              <a:ext uri="{FF2B5EF4-FFF2-40B4-BE49-F238E27FC236}">
                <a16:creationId xmlns:a16="http://schemas.microsoft.com/office/drawing/2014/main" id="{94258A18-ECA7-5843-A34F-615351F73E80}"/>
              </a:ext>
            </a:extLst>
          </p:cNvPr>
          <p:cNvSpPr/>
          <p:nvPr/>
        </p:nvSpPr>
        <p:spPr>
          <a:xfrm>
            <a:off x="10322615" y="3950684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6416">
            <a:extLst>
              <a:ext uri="{FF2B5EF4-FFF2-40B4-BE49-F238E27FC236}">
                <a16:creationId xmlns:a16="http://schemas.microsoft.com/office/drawing/2014/main" id="{53DFA57A-81C2-0946-A4CC-CE649F9D5562}"/>
              </a:ext>
            </a:extLst>
          </p:cNvPr>
          <p:cNvSpPr/>
          <p:nvPr/>
        </p:nvSpPr>
        <p:spPr>
          <a:xfrm>
            <a:off x="10322615" y="408156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6417">
            <a:extLst>
              <a:ext uri="{FF2B5EF4-FFF2-40B4-BE49-F238E27FC236}">
                <a16:creationId xmlns:a16="http://schemas.microsoft.com/office/drawing/2014/main" id="{EA5CBF7E-80CC-C646-9F3E-BE8D1CB7412F}"/>
              </a:ext>
            </a:extLst>
          </p:cNvPr>
          <p:cNvSpPr/>
          <p:nvPr/>
        </p:nvSpPr>
        <p:spPr>
          <a:xfrm>
            <a:off x="10165552" y="381979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6418">
            <a:extLst>
              <a:ext uri="{FF2B5EF4-FFF2-40B4-BE49-F238E27FC236}">
                <a16:creationId xmlns:a16="http://schemas.microsoft.com/office/drawing/2014/main" id="{82AC5F26-40B4-584B-B74F-00061CF5B8DA}"/>
              </a:ext>
            </a:extLst>
          </p:cNvPr>
          <p:cNvSpPr/>
          <p:nvPr/>
        </p:nvSpPr>
        <p:spPr>
          <a:xfrm>
            <a:off x="10165552" y="3950684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6419">
            <a:extLst>
              <a:ext uri="{FF2B5EF4-FFF2-40B4-BE49-F238E27FC236}">
                <a16:creationId xmlns:a16="http://schemas.microsoft.com/office/drawing/2014/main" id="{833897BC-E21C-E54A-9F6A-EA4ABC679642}"/>
              </a:ext>
            </a:extLst>
          </p:cNvPr>
          <p:cNvSpPr/>
          <p:nvPr/>
        </p:nvSpPr>
        <p:spPr>
          <a:xfrm>
            <a:off x="10165552" y="408156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6420">
            <a:extLst>
              <a:ext uri="{FF2B5EF4-FFF2-40B4-BE49-F238E27FC236}">
                <a16:creationId xmlns:a16="http://schemas.microsoft.com/office/drawing/2014/main" id="{2672419A-4278-ED4F-B158-6D9146DE7F16}"/>
              </a:ext>
            </a:extLst>
          </p:cNvPr>
          <p:cNvSpPr/>
          <p:nvPr/>
        </p:nvSpPr>
        <p:spPr>
          <a:xfrm>
            <a:off x="10008489" y="381979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6421">
            <a:extLst>
              <a:ext uri="{FF2B5EF4-FFF2-40B4-BE49-F238E27FC236}">
                <a16:creationId xmlns:a16="http://schemas.microsoft.com/office/drawing/2014/main" id="{306EB458-51C8-6049-80FF-966550B1221D}"/>
              </a:ext>
            </a:extLst>
          </p:cNvPr>
          <p:cNvSpPr/>
          <p:nvPr/>
        </p:nvSpPr>
        <p:spPr>
          <a:xfrm>
            <a:off x="10008489" y="3950684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6422">
            <a:extLst>
              <a:ext uri="{FF2B5EF4-FFF2-40B4-BE49-F238E27FC236}">
                <a16:creationId xmlns:a16="http://schemas.microsoft.com/office/drawing/2014/main" id="{EFEACDD5-CFB5-0E4D-B8E7-F40CAF7B06C9}"/>
              </a:ext>
            </a:extLst>
          </p:cNvPr>
          <p:cNvSpPr/>
          <p:nvPr/>
        </p:nvSpPr>
        <p:spPr>
          <a:xfrm>
            <a:off x="10008489" y="408156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6423">
            <a:extLst>
              <a:ext uri="{FF2B5EF4-FFF2-40B4-BE49-F238E27FC236}">
                <a16:creationId xmlns:a16="http://schemas.microsoft.com/office/drawing/2014/main" id="{AF0E00B0-0A64-7345-97CF-60B33DEBB118}"/>
              </a:ext>
            </a:extLst>
          </p:cNvPr>
          <p:cNvSpPr/>
          <p:nvPr/>
        </p:nvSpPr>
        <p:spPr>
          <a:xfrm>
            <a:off x="9877603" y="3688911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253" y="0"/>
                </a:lnTo>
              </a:path>
            </a:pathLst>
          </a:custGeom>
          <a:ln w="31412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6424">
            <a:extLst>
              <a:ext uri="{FF2B5EF4-FFF2-40B4-BE49-F238E27FC236}">
                <a16:creationId xmlns:a16="http://schemas.microsoft.com/office/drawing/2014/main" id="{73F22D14-383D-1747-94B4-79FE578E5FA8}"/>
              </a:ext>
            </a:extLst>
          </p:cNvPr>
          <p:cNvSpPr/>
          <p:nvPr/>
        </p:nvSpPr>
        <p:spPr>
          <a:xfrm>
            <a:off x="12039134" y="4108339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17004" y="0"/>
                </a:moveTo>
                <a:lnTo>
                  <a:pt x="13465" y="0"/>
                </a:lnTo>
                <a:lnTo>
                  <a:pt x="3947" y="3947"/>
                </a:lnTo>
                <a:lnTo>
                  <a:pt x="1444" y="6450"/>
                </a:lnTo>
                <a:lnTo>
                  <a:pt x="0" y="9926"/>
                </a:lnTo>
                <a:lnTo>
                  <a:pt x="0" y="17004"/>
                </a:lnTo>
                <a:lnTo>
                  <a:pt x="1444" y="20481"/>
                </a:lnTo>
                <a:lnTo>
                  <a:pt x="6450" y="25486"/>
                </a:lnTo>
                <a:lnTo>
                  <a:pt x="9915" y="26920"/>
                </a:lnTo>
                <a:lnTo>
                  <a:pt x="17004" y="26920"/>
                </a:lnTo>
                <a:lnTo>
                  <a:pt x="20481" y="25486"/>
                </a:lnTo>
                <a:lnTo>
                  <a:pt x="22973" y="22973"/>
                </a:lnTo>
                <a:lnTo>
                  <a:pt x="25486" y="20481"/>
                </a:lnTo>
                <a:lnTo>
                  <a:pt x="26920" y="17004"/>
                </a:lnTo>
                <a:lnTo>
                  <a:pt x="26920" y="9926"/>
                </a:lnTo>
                <a:lnTo>
                  <a:pt x="25486" y="6450"/>
                </a:lnTo>
                <a:lnTo>
                  <a:pt x="20481" y="1444"/>
                </a:lnTo>
                <a:lnTo>
                  <a:pt x="17004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6425">
            <a:extLst>
              <a:ext uri="{FF2B5EF4-FFF2-40B4-BE49-F238E27FC236}">
                <a16:creationId xmlns:a16="http://schemas.microsoft.com/office/drawing/2014/main" id="{C8810DBB-F9BE-0140-87D7-CD3A09D5658B}"/>
              </a:ext>
            </a:extLst>
          </p:cNvPr>
          <p:cNvSpPr/>
          <p:nvPr/>
        </p:nvSpPr>
        <p:spPr>
          <a:xfrm>
            <a:off x="11708370" y="3589158"/>
            <a:ext cx="689610" cy="546100"/>
          </a:xfrm>
          <a:custGeom>
            <a:avLst/>
            <a:gdLst/>
            <a:ahLst/>
            <a:cxnLst/>
            <a:rect l="l" t="t" r="r" b="b"/>
            <a:pathLst>
              <a:path w="689609" h="546100">
                <a:moveTo>
                  <a:pt x="164152" y="54610"/>
                </a:moveTo>
                <a:lnTo>
                  <a:pt x="129606" y="62230"/>
                </a:lnTo>
                <a:lnTo>
                  <a:pt x="101366" y="81280"/>
                </a:lnTo>
                <a:lnTo>
                  <a:pt x="82309" y="109220"/>
                </a:lnTo>
                <a:lnTo>
                  <a:pt x="75317" y="143510"/>
                </a:lnTo>
                <a:lnTo>
                  <a:pt x="75317" y="194310"/>
                </a:lnTo>
                <a:lnTo>
                  <a:pt x="78299" y="217170"/>
                </a:lnTo>
                <a:lnTo>
                  <a:pt x="86730" y="237490"/>
                </a:lnTo>
                <a:lnTo>
                  <a:pt x="99833" y="255270"/>
                </a:lnTo>
                <a:lnTo>
                  <a:pt x="116834" y="269240"/>
                </a:lnTo>
                <a:lnTo>
                  <a:pt x="116834" y="287020"/>
                </a:lnTo>
                <a:lnTo>
                  <a:pt x="71934" y="298450"/>
                </a:lnTo>
                <a:lnTo>
                  <a:pt x="20084" y="331470"/>
                </a:lnTo>
                <a:lnTo>
                  <a:pt x="0" y="388620"/>
                </a:lnTo>
                <a:lnTo>
                  <a:pt x="0" y="486410"/>
                </a:lnTo>
                <a:lnTo>
                  <a:pt x="6020" y="492760"/>
                </a:lnTo>
                <a:lnTo>
                  <a:pt x="121085" y="492760"/>
                </a:lnTo>
                <a:lnTo>
                  <a:pt x="121085" y="541020"/>
                </a:lnTo>
                <a:lnTo>
                  <a:pt x="127116" y="546100"/>
                </a:lnTo>
                <a:lnTo>
                  <a:pt x="289645" y="546100"/>
                </a:lnTo>
                <a:lnTo>
                  <a:pt x="295676" y="541020"/>
                </a:lnTo>
                <a:lnTo>
                  <a:pt x="295676" y="525780"/>
                </a:lnTo>
                <a:lnTo>
                  <a:pt x="289645" y="519430"/>
                </a:lnTo>
                <a:lnTo>
                  <a:pt x="148005" y="519430"/>
                </a:lnTo>
                <a:lnTo>
                  <a:pt x="148005" y="466090"/>
                </a:lnTo>
                <a:lnTo>
                  <a:pt x="26920" y="466090"/>
                </a:lnTo>
                <a:lnTo>
                  <a:pt x="26920" y="388620"/>
                </a:lnTo>
                <a:lnTo>
                  <a:pt x="41233" y="347980"/>
                </a:lnTo>
                <a:lnTo>
                  <a:pt x="78186" y="323850"/>
                </a:lnTo>
                <a:lnTo>
                  <a:pt x="120854" y="313690"/>
                </a:lnTo>
                <a:lnTo>
                  <a:pt x="150001" y="313690"/>
                </a:lnTo>
                <a:lnTo>
                  <a:pt x="143712" y="298450"/>
                </a:lnTo>
                <a:lnTo>
                  <a:pt x="143754" y="280670"/>
                </a:lnTo>
                <a:lnTo>
                  <a:pt x="211375" y="280670"/>
                </a:lnTo>
                <a:lnTo>
                  <a:pt x="211375" y="269240"/>
                </a:lnTo>
                <a:lnTo>
                  <a:pt x="219455" y="264160"/>
                </a:lnTo>
                <a:lnTo>
                  <a:pt x="226829" y="256540"/>
                </a:lnTo>
                <a:lnTo>
                  <a:pt x="164141" y="256540"/>
                </a:lnTo>
                <a:lnTo>
                  <a:pt x="140066" y="251460"/>
                </a:lnTo>
                <a:lnTo>
                  <a:pt x="120383" y="237490"/>
                </a:lnTo>
                <a:lnTo>
                  <a:pt x="107101" y="218440"/>
                </a:lnTo>
                <a:lnTo>
                  <a:pt x="102227" y="194310"/>
                </a:lnTo>
                <a:lnTo>
                  <a:pt x="102227" y="175260"/>
                </a:lnTo>
                <a:lnTo>
                  <a:pt x="140728" y="175260"/>
                </a:lnTo>
                <a:lnTo>
                  <a:pt x="162848" y="173990"/>
                </a:lnTo>
                <a:lnTo>
                  <a:pt x="184587" y="170180"/>
                </a:lnTo>
                <a:lnTo>
                  <a:pt x="205730" y="163830"/>
                </a:lnTo>
                <a:lnTo>
                  <a:pt x="226066" y="156210"/>
                </a:lnTo>
                <a:lnTo>
                  <a:pt x="291059" y="156210"/>
                </a:lnTo>
                <a:lnTo>
                  <a:pt x="316384" y="153670"/>
                </a:lnTo>
                <a:lnTo>
                  <a:pt x="335603" y="148590"/>
                </a:lnTo>
                <a:lnTo>
                  <a:pt x="102227" y="148590"/>
                </a:lnTo>
                <a:lnTo>
                  <a:pt x="102227" y="143510"/>
                </a:lnTo>
                <a:lnTo>
                  <a:pt x="107101" y="119380"/>
                </a:lnTo>
                <a:lnTo>
                  <a:pt x="120383" y="100330"/>
                </a:lnTo>
                <a:lnTo>
                  <a:pt x="140066" y="86360"/>
                </a:lnTo>
                <a:lnTo>
                  <a:pt x="164141" y="82550"/>
                </a:lnTo>
                <a:lnTo>
                  <a:pt x="228108" y="82550"/>
                </a:lnTo>
                <a:lnTo>
                  <a:pt x="217261" y="72390"/>
                </a:lnTo>
                <a:lnTo>
                  <a:pt x="201326" y="63500"/>
                </a:lnTo>
                <a:lnTo>
                  <a:pt x="183471" y="57150"/>
                </a:lnTo>
                <a:lnTo>
                  <a:pt x="164152" y="54610"/>
                </a:lnTo>
                <a:close/>
              </a:path>
              <a:path w="689609" h="546100">
                <a:moveTo>
                  <a:pt x="572328" y="280670"/>
                </a:moveTo>
                <a:lnTo>
                  <a:pt x="545407" y="280670"/>
                </a:lnTo>
                <a:lnTo>
                  <a:pt x="545407" y="298450"/>
                </a:lnTo>
                <a:lnTo>
                  <a:pt x="524884" y="347980"/>
                </a:lnTo>
                <a:lnTo>
                  <a:pt x="399401" y="347980"/>
                </a:lnTo>
                <a:lnTo>
                  <a:pt x="465409" y="363220"/>
                </a:lnTo>
                <a:lnTo>
                  <a:pt x="495944" y="375920"/>
                </a:lnTo>
                <a:lnTo>
                  <a:pt x="519802" y="398780"/>
                </a:lnTo>
                <a:lnTo>
                  <a:pt x="535330" y="426720"/>
                </a:lnTo>
                <a:lnTo>
                  <a:pt x="540873" y="459740"/>
                </a:lnTo>
                <a:lnTo>
                  <a:pt x="540873" y="473710"/>
                </a:lnTo>
                <a:lnTo>
                  <a:pt x="540182" y="476250"/>
                </a:lnTo>
                <a:lnTo>
                  <a:pt x="539795" y="477520"/>
                </a:lnTo>
                <a:lnTo>
                  <a:pt x="539795" y="481330"/>
                </a:lnTo>
                <a:lnTo>
                  <a:pt x="540182" y="482600"/>
                </a:lnTo>
                <a:lnTo>
                  <a:pt x="540873" y="485140"/>
                </a:lnTo>
                <a:lnTo>
                  <a:pt x="540873" y="519430"/>
                </a:lnTo>
                <a:lnTo>
                  <a:pt x="393673" y="519430"/>
                </a:lnTo>
                <a:lnTo>
                  <a:pt x="387653" y="525780"/>
                </a:lnTo>
                <a:lnTo>
                  <a:pt x="387653" y="541020"/>
                </a:lnTo>
                <a:lnTo>
                  <a:pt x="393673" y="546100"/>
                </a:lnTo>
                <a:lnTo>
                  <a:pt x="561762" y="546100"/>
                </a:lnTo>
                <a:lnTo>
                  <a:pt x="567794" y="541020"/>
                </a:lnTo>
                <a:lnTo>
                  <a:pt x="567794" y="492760"/>
                </a:lnTo>
                <a:lnTo>
                  <a:pt x="683131" y="492760"/>
                </a:lnTo>
                <a:lnTo>
                  <a:pt x="689162" y="486410"/>
                </a:lnTo>
                <a:lnTo>
                  <a:pt x="689162" y="466090"/>
                </a:lnTo>
                <a:lnTo>
                  <a:pt x="567794" y="466090"/>
                </a:lnTo>
                <a:lnTo>
                  <a:pt x="567690" y="458470"/>
                </a:lnTo>
                <a:lnTo>
                  <a:pt x="565935" y="436880"/>
                </a:lnTo>
                <a:lnTo>
                  <a:pt x="560544" y="416560"/>
                </a:lnTo>
                <a:lnTo>
                  <a:pt x="551895" y="397510"/>
                </a:lnTo>
                <a:lnTo>
                  <a:pt x="540266" y="381000"/>
                </a:lnTo>
                <a:lnTo>
                  <a:pt x="568202" y="313690"/>
                </a:lnTo>
                <a:lnTo>
                  <a:pt x="650344" y="313690"/>
                </a:lnTo>
                <a:lnTo>
                  <a:pt x="646331" y="309880"/>
                </a:lnTo>
                <a:lnTo>
                  <a:pt x="617227" y="298450"/>
                </a:lnTo>
                <a:lnTo>
                  <a:pt x="572328" y="287020"/>
                </a:lnTo>
                <a:lnTo>
                  <a:pt x="572328" y="280670"/>
                </a:lnTo>
                <a:close/>
              </a:path>
              <a:path w="689609" h="546100">
                <a:moveTo>
                  <a:pt x="216098" y="447040"/>
                </a:moveTo>
                <a:lnTo>
                  <a:pt x="201229" y="447040"/>
                </a:lnTo>
                <a:lnTo>
                  <a:pt x="195198" y="453390"/>
                </a:lnTo>
                <a:lnTo>
                  <a:pt x="195198" y="519430"/>
                </a:lnTo>
                <a:lnTo>
                  <a:pt x="222129" y="519430"/>
                </a:lnTo>
                <a:lnTo>
                  <a:pt x="222129" y="453390"/>
                </a:lnTo>
                <a:lnTo>
                  <a:pt x="216098" y="447040"/>
                </a:lnTo>
                <a:close/>
              </a:path>
              <a:path w="689609" h="546100">
                <a:moveTo>
                  <a:pt x="487922" y="447040"/>
                </a:moveTo>
                <a:lnTo>
                  <a:pt x="473053" y="447040"/>
                </a:lnTo>
                <a:lnTo>
                  <a:pt x="467032" y="453390"/>
                </a:lnTo>
                <a:lnTo>
                  <a:pt x="467032" y="519430"/>
                </a:lnTo>
                <a:lnTo>
                  <a:pt x="493953" y="519430"/>
                </a:lnTo>
                <a:lnTo>
                  <a:pt x="493953" y="453390"/>
                </a:lnTo>
                <a:lnTo>
                  <a:pt x="487922" y="447040"/>
                </a:lnTo>
                <a:close/>
              </a:path>
              <a:path w="689609" h="546100">
                <a:moveTo>
                  <a:pt x="74730" y="392430"/>
                </a:moveTo>
                <a:lnTo>
                  <a:pt x="59872" y="392430"/>
                </a:lnTo>
                <a:lnTo>
                  <a:pt x="53841" y="398780"/>
                </a:lnTo>
                <a:lnTo>
                  <a:pt x="53841" y="466090"/>
                </a:lnTo>
                <a:lnTo>
                  <a:pt x="80761" y="466090"/>
                </a:lnTo>
                <a:lnTo>
                  <a:pt x="80761" y="398780"/>
                </a:lnTo>
                <a:lnTo>
                  <a:pt x="74730" y="392430"/>
                </a:lnTo>
                <a:close/>
              </a:path>
              <a:path w="689609" h="546100">
                <a:moveTo>
                  <a:pt x="150001" y="313690"/>
                </a:moveTo>
                <a:lnTo>
                  <a:pt x="120854" y="313690"/>
                </a:lnTo>
                <a:lnTo>
                  <a:pt x="148697" y="381000"/>
                </a:lnTo>
                <a:lnTo>
                  <a:pt x="137036" y="397510"/>
                </a:lnTo>
                <a:lnTo>
                  <a:pt x="128361" y="416560"/>
                </a:lnTo>
                <a:lnTo>
                  <a:pt x="122950" y="436880"/>
                </a:lnTo>
                <a:lnTo>
                  <a:pt x="121085" y="458470"/>
                </a:lnTo>
                <a:lnTo>
                  <a:pt x="121085" y="466090"/>
                </a:lnTo>
                <a:lnTo>
                  <a:pt x="148005" y="466090"/>
                </a:lnTo>
                <a:lnTo>
                  <a:pt x="148005" y="458470"/>
                </a:lnTo>
                <a:lnTo>
                  <a:pt x="153544" y="426720"/>
                </a:lnTo>
                <a:lnTo>
                  <a:pt x="169057" y="398780"/>
                </a:lnTo>
                <a:lnTo>
                  <a:pt x="192895" y="375920"/>
                </a:lnTo>
                <a:lnTo>
                  <a:pt x="223406" y="363220"/>
                </a:lnTo>
                <a:lnTo>
                  <a:pt x="289603" y="347980"/>
                </a:lnTo>
                <a:lnTo>
                  <a:pt x="164152" y="347980"/>
                </a:lnTo>
                <a:lnTo>
                  <a:pt x="150001" y="313690"/>
                </a:lnTo>
                <a:close/>
              </a:path>
              <a:path w="689609" h="546100">
                <a:moveTo>
                  <a:pt x="629289" y="392430"/>
                </a:moveTo>
                <a:lnTo>
                  <a:pt x="614421" y="392430"/>
                </a:lnTo>
                <a:lnTo>
                  <a:pt x="608400" y="398780"/>
                </a:lnTo>
                <a:lnTo>
                  <a:pt x="608400" y="466090"/>
                </a:lnTo>
                <a:lnTo>
                  <a:pt x="635320" y="466090"/>
                </a:lnTo>
                <a:lnTo>
                  <a:pt x="635320" y="398780"/>
                </a:lnTo>
                <a:lnTo>
                  <a:pt x="629289" y="392430"/>
                </a:lnTo>
                <a:close/>
              </a:path>
              <a:path w="689609" h="546100">
                <a:moveTo>
                  <a:pt x="650344" y="313690"/>
                </a:moveTo>
                <a:lnTo>
                  <a:pt x="568202" y="313690"/>
                </a:lnTo>
                <a:lnTo>
                  <a:pt x="610976" y="323850"/>
                </a:lnTo>
                <a:lnTo>
                  <a:pt x="631717" y="332740"/>
                </a:lnTo>
                <a:lnTo>
                  <a:pt x="647925" y="347980"/>
                </a:lnTo>
                <a:lnTo>
                  <a:pt x="658475" y="367030"/>
                </a:lnTo>
                <a:lnTo>
                  <a:pt x="662241" y="388620"/>
                </a:lnTo>
                <a:lnTo>
                  <a:pt x="662241" y="466090"/>
                </a:lnTo>
                <a:lnTo>
                  <a:pt x="689162" y="466090"/>
                </a:lnTo>
                <a:lnTo>
                  <a:pt x="689162" y="388620"/>
                </a:lnTo>
                <a:lnTo>
                  <a:pt x="683877" y="358140"/>
                </a:lnTo>
                <a:lnTo>
                  <a:pt x="669073" y="331470"/>
                </a:lnTo>
                <a:lnTo>
                  <a:pt x="650344" y="313690"/>
                </a:lnTo>
                <a:close/>
              </a:path>
              <a:path w="689609" h="546100">
                <a:moveTo>
                  <a:pt x="211375" y="280670"/>
                </a:moveTo>
                <a:lnTo>
                  <a:pt x="184455" y="280670"/>
                </a:lnTo>
                <a:lnTo>
                  <a:pt x="184434" y="298450"/>
                </a:lnTo>
                <a:lnTo>
                  <a:pt x="164152" y="347980"/>
                </a:lnTo>
                <a:lnTo>
                  <a:pt x="289603" y="347980"/>
                </a:lnTo>
                <a:lnTo>
                  <a:pt x="334345" y="449580"/>
                </a:lnTo>
                <a:lnTo>
                  <a:pt x="339183" y="452120"/>
                </a:lnTo>
                <a:lnTo>
                  <a:pt x="349863" y="452120"/>
                </a:lnTo>
                <a:lnTo>
                  <a:pt x="354701" y="449580"/>
                </a:lnTo>
                <a:lnTo>
                  <a:pt x="374257" y="405130"/>
                </a:lnTo>
                <a:lnTo>
                  <a:pt x="344534" y="405130"/>
                </a:lnTo>
                <a:lnTo>
                  <a:pt x="318155" y="345440"/>
                </a:lnTo>
                <a:lnTo>
                  <a:pt x="194381" y="345440"/>
                </a:lnTo>
                <a:lnTo>
                  <a:pt x="207491" y="313690"/>
                </a:lnTo>
                <a:lnTo>
                  <a:pt x="310859" y="313690"/>
                </a:lnTo>
                <a:lnTo>
                  <a:pt x="310859" y="309880"/>
                </a:lnTo>
                <a:lnTo>
                  <a:pt x="283938" y="309880"/>
                </a:lnTo>
                <a:lnTo>
                  <a:pt x="277452" y="306070"/>
                </a:lnTo>
                <a:lnTo>
                  <a:pt x="270688" y="302260"/>
                </a:lnTo>
                <a:lnTo>
                  <a:pt x="263671" y="299720"/>
                </a:lnTo>
                <a:lnTo>
                  <a:pt x="256431" y="297180"/>
                </a:lnTo>
                <a:lnTo>
                  <a:pt x="211375" y="287020"/>
                </a:lnTo>
                <a:lnTo>
                  <a:pt x="211375" y="280670"/>
                </a:lnTo>
                <a:close/>
              </a:path>
              <a:path w="689609" h="546100">
                <a:moveTo>
                  <a:pt x="405055" y="300990"/>
                </a:moveTo>
                <a:lnTo>
                  <a:pt x="378145" y="300990"/>
                </a:lnTo>
                <a:lnTo>
                  <a:pt x="378145" y="328930"/>
                </a:lnTo>
                <a:lnTo>
                  <a:pt x="344534" y="405130"/>
                </a:lnTo>
                <a:lnTo>
                  <a:pt x="374257" y="405130"/>
                </a:lnTo>
                <a:lnTo>
                  <a:pt x="399401" y="347980"/>
                </a:lnTo>
                <a:lnTo>
                  <a:pt x="524884" y="347980"/>
                </a:lnTo>
                <a:lnTo>
                  <a:pt x="523817" y="345440"/>
                </a:lnTo>
                <a:lnTo>
                  <a:pt x="494728" y="345440"/>
                </a:lnTo>
                <a:lnTo>
                  <a:pt x="487430" y="341630"/>
                </a:lnTo>
                <a:lnTo>
                  <a:pt x="479723" y="339090"/>
                </a:lnTo>
                <a:lnTo>
                  <a:pt x="429096" y="327660"/>
                </a:lnTo>
                <a:lnTo>
                  <a:pt x="432290" y="326390"/>
                </a:lnTo>
                <a:lnTo>
                  <a:pt x="435599" y="325120"/>
                </a:lnTo>
                <a:lnTo>
                  <a:pt x="481566" y="313690"/>
                </a:lnTo>
                <a:lnTo>
                  <a:pt x="510481" y="313690"/>
                </a:lnTo>
                <a:lnTo>
                  <a:pt x="508880" y="309880"/>
                </a:lnTo>
                <a:lnTo>
                  <a:pt x="405055" y="309880"/>
                </a:lnTo>
                <a:lnTo>
                  <a:pt x="405055" y="300990"/>
                </a:lnTo>
                <a:close/>
              </a:path>
              <a:path w="689609" h="546100">
                <a:moveTo>
                  <a:pt x="310859" y="313690"/>
                </a:moveTo>
                <a:lnTo>
                  <a:pt x="207491" y="313690"/>
                </a:lnTo>
                <a:lnTo>
                  <a:pt x="253468" y="325120"/>
                </a:lnTo>
                <a:lnTo>
                  <a:pt x="256693" y="326390"/>
                </a:lnTo>
                <a:lnTo>
                  <a:pt x="259814" y="327660"/>
                </a:lnTo>
                <a:lnTo>
                  <a:pt x="217134" y="337820"/>
                </a:lnTo>
                <a:lnTo>
                  <a:pt x="209187" y="339090"/>
                </a:lnTo>
                <a:lnTo>
                  <a:pt x="201585" y="341630"/>
                </a:lnTo>
                <a:lnTo>
                  <a:pt x="194381" y="345440"/>
                </a:lnTo>
                <a:lnTo>
                  <a:pt x="318155" y="345440"/>
                </a:lnTo>
                <a:lnTo>
                  <a:pt x="310859" y="328930"/>
                </a:lnTo>
                <a:lnTo>
                  <a:pt x="310859" y="313690"/>
                </a:lnTo>
                <a:close/>
              </a:path>
              <a:path w="689609" h="546100">
                <a:moveTo>
                  <a:pt x="510481" y="313690"/>
                </a:moveTo>
                <a:lnTo>
                  <a:pt x="481566" y="313690"/>
                </a:lnTo>
                <a:lnTo>
                  <a:pt x="494728" y="345440"/>
                </a:lnTo>
                <a:lnTo>
                  <a:pt x="523817" y="345440"/>
                </a:lnTo>
                <a:lnTo>
                  <a:pt x="510481" y="313690"/>
                </a:lnTo>
                <a:close/>
              </a:path>
              <a:path w="689609" h="546100">
                <a:moveTo>
                  <a:pt x="272341" y="241300"/>
                </a:moveTo>
                <a:lnTo>
                  <a:pt x="239196" y="241300"/>
                </a:lnTo>
                <a:lnTo>
                  <a:pt x="247794" y="255270"/>
                </a:lnTo>
                <a:lnTo>
                  <a:pt x="258242" y="269240"/>
                </a:lnTo>
                <a:lnTo>
                  <a:pt x="270352" y="279400"/>
                </a:lnTo>
                <a:lnTo>
                  <a:pt x="283938" y="289560"/>
                </a:lnTo>
                <a:lnTo>
                  <a:pt x="283938" y="309880"/>
                </a:lnTo>
                <a:lnTo>
                  <a:pt x="310859" y="309880"/>
                </a:lnTo>
                <a:lnTo>
                  <a:pt x="310859" y="300990"/>
                </a:lnTo>
                <a:lnTo>
                  <a:pt x="405055" y="300990"/>
                </a:lnTo>
                <a:lnTo>
                  <a:pt x="405055" y="289560"/>
                </a:lnTo>
                <a:lnTo>
                  <a:pt x="418732" y="280670"/>
                </a:lnTo>
                <a:lnTo>
                  <a:pt x="420086" y="279400"/>
                </a:lnTo>
                <a:lnTo>
                  <a:pt x="344722" y="279400"/>
                </a:lnTo>
                <a:lnTo>
                  <a:pt x="309123" y="271780"/>
                </a:lnTo>
                <a:lnTo>
                  <a:pt x="280024" y="252730"/>
                </a:lnTo>
                <a:lnTo>
                  <a:pt x="272341" y="241300"/>
                </a:lnTo>
                <a:close/>
              </a:path>
              <a:path w="689609" h="546100">
                <a:moveTo>
                  <a:pt x="486612" y="241300"/>
                </a:moveTo>
                <a:lnTo>
                  <a:pt x="450111" y="241300"/>
                </a:lnTo>
                <a:lnTo>
                  <a:pt x="455856" y="250190"/>
                </a:lnTo>
                <a:lnTo>
                  <a:pt x="462428" y="256540"/>
                </a:lnTo>
                <a:lnTo>
                  <a:pt x="469757" y="264160"/>
                </a:lnTo>
                <a:lnTo>
                  <a:pt x="477776" y="269240"/>
                </a:lnTo>
                <a:lnTo>
                  <a:pt x="477776" y="287020"/>
                </a:lnTo>
                <a:lnTo>
                  <a:pt x="432719" y="297180"/>
                </a:lnTo>
                <a:lnTo>
                  <a:pt x="425439" y="299720"/>
                </a:lnTo>
                <a:lnTo>
                  <a:pt x="418381" y="302260"/>
                </a:lnTo>
                <a:lnTo>
                  <a:pt x="411576" y="306070"/>
                </a:lnTo>
                <a:lnTo>
                  <a:pt x="405055" y="309880"/>
                </a:lnTo>
                <a:lnTo>
                  <a:pt x="508880" y="309880"/>
                </a:lnTo>
                <a:lnTo>
                  <a:pt x="504612" y="299720"/>
                </a:lnTo>
                <a:lnTo>
                  <a:pt x="504696" y="280670"/>
                </a:lnTo>
                <a:lnTo>
                  <a:pt x="572328" y="280670"/>
                </a:lnTo>
                <a:lnTo>
                  <a:pt x="572328" y="269240"/>
                </a:lnTo>
                <a:lnTo>
                  <a:pt x="587783" y="256540"/>
                </a:lnTo>
                <a:lnTo>
                  <a:pt x="525010" y="256540"/>
                </a:lnTo>
                <a:lnTo>
                  <a:pt x="500929" y="251460"/>
                </a:lnTo>
                <a:lnTo>
                  <a:pt x="486612" y="241300"/>
                </a:lnTo>
                <a:close/>
              </a:path>
              <a:path w="689609" h="546100">
                <a:moveTo>
                  <a:pt x="378145" y="300990"/>
                </a:moveTo>
                <a:lnTo>
                  <a:pt x="310859" y="300990"/>
                </a:lnTo>
                <a:lnTo>
                  <a:pt x="319024" y="303530"/>
                </a:lnTo>
                <a:lnTo>
                  <a:pt x="335975" y="306070"/>
                </a:lnTo>
                <a:lnTo>
                  <a:pt x="353343" y="306070"/>
                </a:lnTo>
                <a:lnTo>
                  <a:pt x="370079" y="303530"/>
                </a:lnTo>
                <a:lnTo>
                  <a:pt x="378145" y="300990"/>
                </a:lnTo>
                <a:close/>
              </a:path>
              <a:path w="689609" h="546100">
                <a:moveTo>
                  <a:pt x="184455" y="280670"/>
                </a:moveTo>
                <a:lnTo>
                  <a:pt x="143754" y="280670"/>
                </a:lnTo>
                <a:lnTo>
                  <a:pt x="157126" y="283210"/>
                </a:lnTo>
                <a:lnTo>
                  <a:pt x="171136" y="283210"/>
                </a:lnTo>
                <a:lnTo>
                  <a:pt x="184455" y="280670"/>
                </a:lnTo>
                <a:close/>
              </a:path>
              <a:path w="689609" h="546100">
                <a:moveTo>
                  <a:pt x="545407" y="280670"/>
                </a:moveTo>
                <a:lnTo>
                  <a:pt x="504696" y="280670"/>
                </a:lnTo>
                <a:lnTo>
                  <a:pt x="518015" y="283210"/>
                </a:lnTo>
                <a:lnTo>
                  <a:pt x="532025" y="283210"/>
                </a:lnTo>
                <a:lnTo>
                  <a:pt x="545407" y="280670"/>
                </a:lnTo>
                <a:close/>
              </a:path>
              <a:path w="689609" h="546100">
                <a:moveTo>
                  <a:pt x="418964" y="26670"/>
                </a:moveTo>
                <a:lnTo>
                  <a:pt x="344722" y="26670"/>
                </a:lnTo>
                <a:lnTo>
                  <a:pt x="380310" y="33020"/>
                </a:lnTo>
                <a:lnTo>
                  <a:pt x="409407" y="53340"/>
                </a:lnTo>
                <a:lnTo>
                  <a:pt x="429043" y="82550"/>
                </a:lnTo>
                <a:lnTo>
                  <a:pt x="436248" y="118110"/>
                </a:lnTo>
                <a:lnTo>
                  <a:pt x="436248" y="119380"/>
                </a:lnTo>
                <a:lnTo>
                  <a:pt x="382030" y="119380"/>
                </a:lnTo>
                <a:lnTo>
                  <a:pt x="436164" y="151130"/>
                </a:lnTo>
                <a:lnTo>
                  <a:pt x="436164" y="190500"/>
                </a:lnTo>
                <a:lnTo>
                  <a:pt x="428117" y="226060"/>
                </a:lnTo>
                <a:lnTo>
                  <a:pt x="408340" y="254000"/>
                </a:lnTo>
                <a:lnTo>
                  <a:pt x="379616" y="273050"/>
                </a:lnTo>
                <a:lnTo>
                  <a:pt x="344722" y="279400"/>
                </a:lnTo>
                <a:lnTo>
                  <a:pt x="420086" y="279400"/>
                </a:lnTo>
                <a:lnTo>
                  <a:pt x="430925" y="269240"/>
                </a:lnTo>
                <a:lnTo>
                  <a:pt x="441447" y="256540"/>
                </a:lnTo>
                <a:lnTo>
                  <a:pt x="450111" y="241300"/>
                </a:lnTo>
                <a:lnTo>
                  <a:pt x="486612" y="241300"/>
                </a:lnTo>
                <a:lnTo>
                  <a:pt x="481243" y="237490"/>
                </a:lnTo>
                <a:lnTo>
                  <a:pt x="467959" y="218440"/>
                </a:lnTo>
                <a:lnTo>
                  <a:pt x="463085" y="194310"/>
                </a:lnTo>
                <a:lnTo>
                  <a:pt x="463169" y="156210"/>
                </a:lnTo>
                <a:lnTo>
                  <a:pt x="613845" y="156210"/>
                </a:lnTo>
                <a:lnTo>
                  <a:pt x="613845" y="148590"/>
                </a:lnTo>
                <a:lnTo>
                  <a:pt x="548423" y="148590"/>
                </a:lnTo>
                <a:lnTo>
                  <a:pt x="526754" y="147320"/>
                </a:lnTo>
                <a:lnTo>
                  <a:pt x="505544" y="143510"/>
                </a:lnTo>
                <a:lnTo>
                  <a:pt x="485065" y="135890"/>
                </a:lnTo>
                <a:lnTo>
                  <a:pt x="465587" y="127000"/>
                </a:lnTo>
                <a:lnTo>
                  <a:pt x="474102" y="109220"/>
                </a:lnTo>
                <a:lnTo>
                  <a:pt x="487591" y="95250"/>
                </a:lnTo>
                <a:lnTo>
                  <a:pt x="504933" y="85090"/>
                </a:lnTo>
                <a:lnTo>
                  <a:pt x="458541" y="85090"/>
                </a:lnTo>
                <a:lnTo>
                  <a:pt x="442323" y="50800"/>
                </a:lnTo>
                <a:lnTo>
                  <a:pt x="418964" y="26670"/>
                </a:lnTo>
                <a:close/>
              </a:path>
              <a:path w="689609" h="546100">
                <a:moveTo>
                  <a:pt x="253186" y="156210"/>
                </a:moveTo>
                <a:lnTo>
                  <a:pt x="226066" y="156210"/>
                </a:lnTo>
                <a:lnTo>
                  <a:pt x="226066" y="194310"/>
                </a:lnTo>
                <a:lnTo>
                  <a:pt x="221192" y="218440"/>
                </a:lnTo>
                <a:lnTo>
                  <a:pt x="207908" y="237490"/>
                </a:lnTo>
                <a:lnTo>
                  <a:pt x="188222" y="251460"/>
                </a:lnTo>
                <a:lnTo>
                  <a:pt x="164141" y="256540"/>
                </a:lnTo>
                <a:lnTo>
                  <a:pt x="226829" y="256540"/>
                </a:lnTo>
                <a:lnTo>
                  <a:pt x="233431" y="250190"/>
                </a:lnTo>
                <a:lnTo>
                  <a:pt x="239196" y="241300"/>
                </a:lnTo>
                <a:lnTo>
                  <a:pt x="272341" y="241300"/>
                </a:lnTo>
                <a:lnTo>
                  <a:pt x="260389" y="223520"/>
                </a:lnTo>
                <a:lnTo>
                  <a:pt x="253186" y="187960"/>
                </a:lnTo>
                <a:lnTo>
                  <a:pt x="253186" y="156210"/>
                </a:lnTo>
                <a:close/>
              </a:path>
              <a:path w="689609" h="546100">
                <a:moveTo>
                  <a:pt x="613845" y="156210"/>
                </a:moveTo>
                <a:lnTo>
                  <a:pt x="463169" y="156210"/>
                </a:lnTo>
                <a:lnTo>
                  <a:pt x="483487" y="163830"/>
                </a:lnTo>
                <a:lnTo>
                  <a:pt x="504611" y="170180"/>
                </a:lnTo>
                <a:lnTo>
                  <a:pt x="526330" y="173990"/>
                </a:lnTo>
                <a:lnTo>
                  <a:pt x="548433" y="175260"/>
                </a:lnTo>
                <a:lnTo>
                  <a:pt x="586924" y="175260"/>
                </a:lnTo>
                <a:lnTo>
                  <a:pt x="586924" y="194310"/>
                </a:lnTo>
                <a:lnTo>
                  <a:pt x="582052" y="218440"/>
                </a:lnTo>
                <a:lnTo>
                  <a:pt x="568771" y="237490"/>
                </a:lnTo>
                <a:lnTo>
                  <a:pt x="549089" y="251460"/>
                </a:lnTo>
                <a:lnTo>
                  <a:pt x="525010" y="256540"/>
                </a:lnTo>
                <a:lnTo>
                  <a:pt x="587783" y="256540"/>
                </a:lnTo>
                <a:lnTo>
                  <a:pt x="589328" y="255270"/>
                </a:lnTo>
                <a:lnTo>
                  <a:pt x="602431" y="237490"/>
                </a:lnTo>
                <a:lnTo>
                  <a:pt x="610862" y="217170"/>
                </a:lnTo>
                <a:lnTo>
                  <a:pt x="613845" y="194310"/>
                </a:lnTo>
                <a:lnTo>
                  <a:pt x="613845" y="156210"/>
                </a:lnTo>
                <a:close/>
              </a:path>
              <a:path w="689609" h="546100">
                <a:moveTo>
                  <a:pt x="228108" y="82550"/>
                </a:moveTo>
                <a:lnTo>
                  <a:pt x="164141" y="82550"/>
                </a:lnTo>
                <a:lnTo>
                  <a:pt x="184222" y="85090"/>
                </a:lnTo>
                <a:lnTo>
                  <a:pt x="201565" y="95250"/>
                </a:lnTo>
                <a:lnTo>
                  <a:pt x="215055" y="109220"/>
                </a:lnTo>
                <a:lnTo>
                  <a:pt x="223574" y="127000"/>
                </a:lnTo>
                <a:lnTo>
                  <a:pt x="204096" y="135890"/>
                </a:lnTo>
                <a:lnTo>
                  <a:pt x="183616" y="143510"/>
                </a:lnTo>
                <a:lnTo>
                  <a:pt x="162403" y="147320"/>
                </a:lnTo>
                <a:lnTo>
                  <a:pt x="140728" y="148590"/>
                </a:lnTo>
                <a:lnTo>
                  <a:pt x="335603" y="148590"/>
                </a:lnTo>
                <a:lnTo>
                  <a:pt x="340408" y="147320"/>
                </a:lnTo>
                <a:lnTo>
                  <a:pt x="362500" y="134620"/>
                </a:lnTo>
                <a:lnTo>
                  <a:pt x="369010" y="129540"/>
                </a:lnTo>
                <a:lnTo>
                  <a:pt x="253186" y="129540"/>
                </a:lnTo>
                <a:lnTo>
                  <a:pt x="253186" y="118110"/>
                </a:lnTo>
                <a:lnTo>
                  <a:pt x="259875" y="85090"/>
                </a:lnTo>
                <a:lnTo>
                  <a:pt x="230820" y="85090"/>
                </a:lnTo>
                <a:lnTo>
                  <a:pt x="228108" y="82550"/>
                </a:lnTo>
                <a:close/>
              </a:path>
              <a:path w="689609" h="546100">
                <a:moveTo>
                  <a:pt x="588662" y="82550"/>
                </a:moveTo>
                <a:lnTo>
                  <a:pt x="525010" y="82550"/>
                </a:lnTo>
                <a:lnTo>
                  <a:pt x="549089" y="86360"/>
                </a:lnTo>
                <a:lnTo>
                  <a:pt x="568771" y="100330"/>
                </a:lnTo>
                <a:lnTo>
                  <a:pt x="582052" y="119380"/>
                </a:lnTo>
                <a:lnTo>
                  <a:pt x="586924" y="143510"/>
                </a:lnTo>
                <a:lnTo>
                  <a:pt x="586924" y="148590"/>
                </a:lnTo>
                <a:lnTo>
                  <a:pt x="613845" y="148590"/>
                </a:lnTo>
                <a:lnTo>
                  <a:pt x="613845" y="143510"/>
                </a:lnTo>
                <a:lnTo>
                  <a:pt x="606852" y="109220"/>
                </a:lnTo>
                <a:lnTo>
                  <a:pt x="588662" y="82550"/>
                </a:lnTo>
                <a:close/>
              </a:path>
              <a:path w="689609" h="546100">
                <a:moveTo>
                  <a:pt x="380627" y="87630"/>
                </a:moveTo>
                <a:lnTo>
                  <a:pt x="373381" y="88900"/>
                </a:lnTo>
                <a:lnTo>
                  <a:pt x="369161" y="92710"/>
                </a:lnTo>
                <a:lnTo>
                  <a:pt x="353017" y="109220"/>
                </a:lnTo>
                <a:lnTo>
                  <a:pt x="334162" y="120650"/>
                </a:lnTo>
                <a:lnTo>
                  <a:pt x="313281" y="127000"/>
                </a:lnTo>
                <a:lnTo>
                  <a:pt x="291059" y="129540"/>
                </a:lnTo>
                <a:lnTo>
                  <a:pt x="369010" y="129540"/>
                </a:lnTo>
                <a:lnTo>
                  <a:pt x="382030" y="119380"/>
                </a:lnTo>
                <a:lnTo>
                  <a:pt x="436248" y="119380"/>
                </a:lnTo>
                <a:lnTo>
                  <a:pt x="380627" y="87630"/>
                </a:lnTo>
                <a:close/>
              </a:path>
              <a:path w="689609" h="546100">
                <a:moveTo>
                  <a:pt x="344722" y="0"/>
                </a:moveTo>
                <a:lnTo>
                  <a:pt x="306126" y="6350"/>
                </a:lnTo>
                <a:lnTo>
                  <a:pt x="272830" y="24130"/>
                </a:lnTo>
                <a:lnTo>
                  <a:pt x="247005" y="50800"/>
                </a:lnTo>
                <a:lnTo>
                  <a:pt x="230820" y="85090"/>
                </a:lnTo>
                <a:lnTo>
                  <a:pt x="259875" y="85090"/>
                </a:lnTo>
                <a:lnTo>
                  <a:pt x="260389" y="82550"/>
                </a:lnTo>
                <a:lnTo>
                  <a:pt x="280024" y="53340"/>
                </a:lnTo>
                <a:lnTo>
                  <a:pt x="309123" y="33020"/>
                </a:lnTo>
                <a:lnTo>
                  <a:pt x="344722" y="26670"/>
                </a:lnTo>
                <a:lnTo>
                  <a:pt x="418964" y="26670"/>
                </a:lnTo>
                <a:lnTo>
                  <a:pt x="416505" y="24130"/>
                </a:lnTo>
                <a:lnTo>
                  <a:pt x="383250" y="6350"/>
                </a:lnTo>
                <a:lnTo>
                  <a:pt x="344722" y="0"/>
                </a:lnTo>
                <a:close/>
              </a:path>
              <a:path w="689609" h="546100">
                <a:moveTo>
                  <a:pt x="525010" y="54610"/>
                </a:moveTo>
                <a:lnTo>
                  <a:pt x="505766" y="57150"/>
                </a:lnTo>
                <a:lnTo>
                  <a:pt x="487974" y="63500"/>
                </a:lnTo>
                <a:lnTo>
                  <a:pt x="472083" y="72390"/>
                </a:lnTo>
                <a:lnTo>
                  <a:pt x="458541" y="85090"/>
                </a:lnTo>
                <a:lnTo>
                  <a:pt x="504933" y="85090"/>
                </a:lnTo>
                <a:lnTo>
                  <a:pt x="525010" y="82550"/>
                </a:lnTo>
                <a:lnTo>
                  <a:pt x="588662" y="82550"/>
                </a:lnTo>
                <a:lnTo>
                  <a:pt x="587796" y="81280"/>
                </a:lnTo>
                <a:lnTo>
                  <a:pt x="559555" y="62230"/>
                </a:lnTo>
                <a:lnTo>
                  <a:pt x="525010" y="5461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6426">
            <a:extLst>
              <a:ext uri="{FF2B5EF4-FFF2-40B4-BE49-F238E27FC236}">
                <a16:creationId xmlns:a16="http://schemas.microsoft.com/office/drawing/2014/main" id="{B2F17D5A-C2D0-FC47-B589-1CD8235F3917}"/>
              </a:ext>
            </a:extLst>
          </p:cNvPr>
          <p:cNvSpPr/>
          <p:nvPr/>
        </p:nvSpPr>
        <p:spPr>
          <a:xfrm>
            <a:off x="13731403" y="3584791"/>
            <a:ext cx="365760" cy="628015"/>
          </a:xfrm>
          <a:custGeom>
            <a:avLst/>
            <a:gdLst/>
            <a:ahLst/>
            <a:cxnLst/>
            <a:rect l="l" t="t" r="r" b="b"/>
            <a:pathLst>
              <a:path w="365759" h="628014">
                <a:moveTo>
                  <a:pt x="365308" y="627666"/>
                </a:moveTo>
                <a:lnTo>
                  <a:pt x="0" y="627666"/>
                </a:lnTo>
                <a:lnTo>
                  <a:pt x="0" y="0"/>
                </a:lnTo>
                <a:lnTo>
                  <a:pt x="365308" y="0"/>
                </a:lnTo>
                <a:lnTo>
                  <a:pt x="365308" y="627666"/>
                </a:lnTo>
                <a:close/>
              </a:path>
            </a:pathLst>
          </a:custGeom>
          <a:ln w="31412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6427">
            <a:extLst>
              <a:ext uri="{FF2B5EF4-FFF2-40B4-BE49-F238E27FC236}">
                <a16:creationId xmlns:a16="http://schemas.microsoft.com/office/drawing/2014/main" id="{3CEF179E-A461-A146-A5E6-A8C64C3CD4ED}"/>
              </a:ext>
            </a:extLst>
          </p:cNvPr>
          <p:cNvSpPr/>
          <p:nvPr/>
        </p:nvSpPr>
        <p:spPr>
          <a:xfrm>
            <a:off x="13914057" y="384597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35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6428">
            <a:extLst>
              <a:ext uri="{FF2B5EF4-FFF2-40B4-BE49-F238E27FC236}">
                <a16:creationId xmlns:a16="http://schemas.microsoft.com/office/drawing/2014/main" id="{C31B85C2-8C07-CB4F-B137-34C561607D80}"/>
              </a:ext>
            </a:extLst>
          </p:cNvPr>
          <p:cNvSpPr/>
          <p:nvPr/>
        </p:nvSpPr>
        <p:spPr>
          <a:xfrm>
            <a:off x="13822140" y="384597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35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6429">
            <a:extLst>
              <a:ext uri="{FF2B5EF4-FFF2-40B4-BE49-F238E27FC236}">
                <a16:creationId xmlns:a16="http://schemas.microsoft.com/office/drawing/2014/main" id="{1FE83957-9668-3E49-8E62-8A622C31C964}"/>
              </a:ext>
            </a:extLst>
          </p:cNvPr>
          <p:cNvSpPr/>
          <p:nvPr/>
        </p:nvSpPr>
        <p:spPr>
          <a:xfrm>
            <a:off x="13914057" y="3688911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35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6430">
            <a:extLst>
              <a:ext uri="{FF2B5EF4-FFF2-40B4-BE49-F238E27FC236}">
                <a16:creationId xmlns:a16="http://schemas.microsoft.com/office/drawing/2014/main" id="{EBD34670-3C97-F74C-B512-6A0963699163}"/>
              </a:ext>
            </a:extLst>
          </p:cNvPr>
          <p:cNvSpPr/>
          <p:nvPr/>
        </p:nvSpPr>
        <p:spPr>
          <a:xfrm>
            <a:off x="13822140" y="3688911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35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6431">
            <a:extLst>
              <a:ext uri="{FF2B5EF4-FFF2-40B4-BE49-F238E27FC236}">
                <a16:creationId xmlns:a16="http://schemas.microsoft.com/office/drawing/2014/main" id="{7212A37E-96A1-954B-9C47-93027F952C01}"/>
              </a:ext>
            </a:extLst>
          </p:cNvPr>
          <p:cNvSpPr/>
          <p:nvPr/>
        </p:nvSpPr>
        <p:spPr>
          <a:xfrm>
            <a:off x="13914057" y="4003038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35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432">
            <a:extLst>
              <a:ext uri="{FF2B5EF4-FFF2-40B4-BE49-F238E27FC236}">
                <a16:creationId xmlns:a16="http://schemas.microsoft.com/office/drawing/2014/main" id="{CB300977-8623-8349-A748-51155C03EB15}"/>
              </a:ext>
            </a:extLst>
          </p:cNvPr>
          <p:cNvSpPr/>
          <p:nvPr/>
        </p:nvSpPr>
        <p:spPr>
          <a:xfrm>
            <a:off x="14005974" y="384597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35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433">
            <a:extLst>
              <a:ext uri="{FF2B5EF4-FFF2-40B4-BE49-F238E27FC236}">
                <a16:creationId xmlns:a16="http://schemas.microsoft.com/office/drawing/2014/main" id="{F122AC41-7F76-A549-9754-731AD13BC82A}"/>
              </a:ext>
            </a:extLst>
          </p:cNvPr>
          <p:cNvSpPr/>
          <p:nvPr/>
        </p:nvSpPr>
        <p:spPr>
          <a:xfrm>
            <a:off x="14005974" y="3688911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35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434">
            <a:extLst>
              <a:ext uri="{FF2B5EF4-FFF2-40B4-BE49-F238E27FC236}">
                <a16:creationId xmlns:a16="http://schemas.microsoft.com/office/drawing/2014/main" id="{07ADE396-5F35-F041-B738-3232E8C61008}"/>
              </a:ext>
            </a:extLst>
          </p:cNvPr>
          <p:cNvSpPr/>
          <p:nvPr/>
        </p:nvSpPr>
        <p:spPr>
          <a:xfrm>
            <a:off x="14005974" y="4003038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35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435">
            <a:extLst>
              <a:ext uri="{FF2B5EF4-FFF2-40B4-BE49-F238E27FC236}">
                <a16:creationId xmlns:a16="http://schemas.microsoft.com/office/drawing/2014/main" id="{68D15BA5-1573-8946-88FB-5FF6288AE477}"/>
              </a:ext>
            </a:extLst>
          </p:cNvPr>
          <p:cNvSpPr/>
          <p:nvPr/>
        </p:nvSpPr>
        <p:spPr>
          <a:xfrm>
            <a:off x="13822140" y="4003038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35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36">
            <a:extLst>
              <a:ext uri="{FF2B5EF4-FFF2-40B4-BE49-F238E27FC236}">
                <a16:creationId xmlns:a16="http://schemas.microsoft.com/office/drawing/2014/main" id="{05893663-2C6C-434B-BC05-2BE01654A38F}"/>
              </a:ext>
            </a:extLst>
          </p:cNvPr>
          <p:cNvSpPr/>
          <p:nvPr/>
        </p:nvSpPr>
        <p:spPr>
          <a:xfrm>
            <a:off x="14096711" y="3845977"/>
            <a:ext cx="262255" cy="367030"/>
          </a:xfrm>
          <a:custGeom>
            <a:avLst/>
            <a:gdLst/>
            <a:ahLst/>
            <a:cxnLst/>
            <a:rect l="l" t="t" r="r" b="b"/>
            <a:pathLst>
              <a:path w="262255" h="367029">
                <a:moveTo>
                  <a:pt x="261772" y="366480"/>
                </a:moveTo>
                <a:lnTo>
                  <a:pt x="0" y="366480"/>
                </a:lnTo>
                <a:lnTo>
                  <a:pt x="0" y="0"/>
                </a:lnTo>
                <a:lnTo>
                  <a:pt x="261772" y="0"/>
                </a:lnTo>
                <a:lnTo>
                  <a:pt x="261772" y="366480"/>
                </a:lnTo>
                <a:close/>
              </a:path>
            </a:pathLst>
          </a:custGeom>
          <a:ln w="31412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437">
            <a:extLst>
              <a:ext uri="{FF2B5EF4-FFF2-40B4-BE49-F238E27FC236}">
                <a16:creationId xmlns:a16="http://schemas.microsoft.com/office/drawing/2014/main" id="{72C08FF3-7AFA-D24C-B62A-482E0DAD6591}"/>
              </a:ext>
            </a:extLst>
          </p:cNvPr>
          <p:cNvSpPr/>
          <p:nvPr/>
        </p:nvSpPr>
        <p:spPr>
          <a:xfrm>
            <a:off x="14175243" y="3950684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08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438">
            <a:extLst>
              <a:ext uri="{FF2B5EF4-FFF2-40B4-BE49-F238E27FC236}">
                <a16:creationId xmlns:a16="http://schemas.microsoft.com/office/drawing/2014/main" id="{3193C22F-2321-454E-9457-CDEF1EDFA47E}"/>
              </a:ext>
            </a:extLst>
          </p:cNvPr>
          <p:cNvSpPr/>
          <p:nvPr/>
        </p:nvSpPr>
        <p:spPr>
          <a:xfrm>
            <a:off x="14175243" y="4055392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708" y="0"/>
                </a:lnTo>
              </a:path>
            </a:pathLst>
          </a:custGeom>
          <a:ln w="31412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439">
            <a:extLst>
              <a:ext uri="{FF2B5EF4-FFF2-40B4-BE49-F238E27FC236}">
                <a16:creationId xmlns:a16="http://schemas.microsoft.com/office/drawing/2014/main" id="{C52A6526-22F1-0C4C-8524-453AC7693A84}"/>
              </a:ext>
            </a:extLst>
          </p:cNvPr>
          <p:cNvSpPr/>
          <p:nvPr/>
        </p:nvSpPr>
        <p:spPr>
          <a:xfrm>
            <a:off x="14096711" y="3741266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08" y="0"/>
                </a:lnTo>
                <a:lnTo>
                  <a:pt x="104708" y="104708"/>
                </a:lnTo>
              </a:path>
            </a:pathLst>
          </a:custGeom>
          <a:ln w="31412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440">
            <a:extLst>
              <a:ext uri="{FF2B5EF4-FFF2-40B4-BE49-F238E27FC236}">
                <a16:creationId xmlns:a16="http://schemas.microsoft.com/office/drawing/2014/main" id="{DB317F55-EE0B-B642-BFA4-E0110375E4D3}"/>
              </a:ext>
            </a:extLst>
          </p:cNvPr>
          <p:cNvSpPr/>
          <p:nvPr/>
        </p:nvSpPr>
        <p:spPr>
          <a:xfrm>
            <a:off x="15408588" y="3839066"/>
            <a:ext cx="768985" cy="421640"/>
          </a:xfrm>
          <a:custGeom>
            <a:avLst/>
            <a:gdLst/>
            <a:ahLst/>
            <a:cxnLst/>
            <a:rect l="l" t="t" r="r" b="b"/>
            <a:pathLst>
              <a:path w="768984" h="421639">
                <a:moveTo>
                  <a:pt x="123504" y="114897"/>
                </a:moveTo>
                <a:lnTo>
                  <a:pt x="119472" y="114897"/>
                </a:lnTo>
                <a:lnTo>
                  <a:pt x="115389" y="114928"/>
                </a:lnTo>
                <a:lnTo>
                  <a:pt x="111452" y="116624"/>
                </a:lnTo>
                <a:lnTo>
                  <a:pt x="1518" y="230746"/>
                </a:lnTo>
                <a:lnTo>
                  <a:pt x="0" y="234642"/>
                </a:lnTo>
                <a:lnTo>
                  <a:pt x="178" y="242694"/>
                </a:lnTo>
                <a:lnTo>
                  <a:pt x="1853" y="246516"/>
                </a:lnTo>
                <a:lnTo>
                  <a:pt x="184130" y="420070"/>
                </a:lnTo>
                <a:lnTo>
                  <a:pt x="187879" y="421463"/>
                </a:lnTo>
                <a:lnTo>
                  <a:pt x="195564" y="421463"/>
                </a:lnTo>
                <a:lnTo>
                  <a:pt x="199501" y="419924"/>
                </a:lnTo>
                <a:lnTo>
                  <a:pt x="233468" y="385077"/>
                </a:lnTo>
                <a:lnTo>
                  <a:pt x="191240" y="385077"/>
                </a:lnTo>
                <a:lnTo>
                  <a:pt x="36648" y="237877"/>
                </a:lnTo>
                <a:lnTo>
                  <a:pt x="119923" y="151419"/>
                </a:lnTo>
                <a:lnTo>
                  <a:pt x="180866" y="151419"/>
                </a:lnTo>
                <a:lnTo>
                  <a:pt x="187610" y="143121"/>
                </a:lnTo>
                <a:lnTo>
                  <a:pt x="190526" y="140016"/>
                </a:lnTo>
                <a:lnTo>
                  <a:pt x="151607" y="140016"/>
                </a:lnTo>
                <a:lnTo>
                  <a:pt x="127336" y="116446"/>
                </a:lnTo>
                <a:lnTo>
                  <a:pt x="123504" y="114897"/>
                </a:lnTo>
                <a:close/>
              </a:path>
              <a:path w="768984" h="421639">
                <a:moveTo>
                  <a:pt x="180866" y="151419"/>
                </a:moveTo>
                <a:lnTo>
                  <a:pt x="119923" y="151419"/>
                </a:lnTo>
                <a:lnTo>
                  <a:pt x="273614" y="300556"/>
                </a:lnTo>
                <a:lnTo>
                  <a:pt x="191240" y="385077"/>
                </a:lnTo>
                <a:lnTo>
                  <a:pt x="233468" y="385077"/>
                </a:lnTo>
                <a:lnTo>
                  <a:pt x="308618" y="307980"/>
                </a:lnTo>
                <a:lnTo>
                  <a:pt x="310189" y="304011"/>
                </a:lnTo>
                <a:lnTo>
                  <a:pt x="310042" y="295980"/>
                </a:lnTo>
                <a:lnTo>
                  <a:pt x="308367" y="292137"/>
                </a:lnTo>
                <a:lnTo>
                  <a:pt x="296504" y="280619"/>
                </a:lnTo>
                <a:lnTo>
                  <a:pt x="317100" y="278305"/>
                </a:lnTo>
                <a:lnTo>
                  <a:pt x="326479" y="277354"/>
                </a:lnTo>
                <a:lnTo>
                  <a:pt x="335906" y="276669"/>
                </a:lnTo>
                <a:lnTo>
                  <a:pt x="345348" y="276255"/>
                </a:lnTo>
                <a:lnTo>
                  <a:pt x="354774" y="276117"/>
                </a:lnTo>
                <a:lnTo>
                  <a:pt x="536852" y="276117"/>
                </a:lnTo>
                <a:lnTo>
                  <a:pt x="558198" y="274906"/>
                </a:lnTo>
                <a:lnTo>
                  <a:pt x="595608" y="265276"/>
                </a:lnTo>
                <a:lnTo>
                  <a:pt x="616367" y="253343"/>
                </a:lnTo>
                <a:lnTo>
                  <a:pt x="268389" y="253343"/>
                </a:lnTo>
                <a:lnTo>
                  <a:pt x="173596" y="161345"/>
                </a:lnTo>
                <a:lnTo>
                  <a:pt x="179571" y="153013"/>
                </a:lnTo>
                <a:lnTo>
                  <a:pt x="180866" y="151419"/>
                </a:lnTo>
                <a:close/>
              </a:path>
              <a:path w="768984" h="421639">
                <a:moveTo>
                  <a:pt x="760045" y="30301"/>
                </a:moveTo>
                <a:lnTo>
                  <a:pt x="706741" y="30301"/>
                </a:lnTo>
                <a:lnTo>
                  <a:pt x="719491" y="33341"/>
                </a:lnTo>
                <a:lnTo>
                  <a:pt x="730260" y="40229"/>
                </a:lnTo>
                <a:lnTo>
                  <a:pt x="735050" y="45806"/>
                </a:lnTo>
                <a:lnTo>
                  <a:pt x="738326" y="53610"/>
                </a:lnTo>
                <a:lnTo>
                  <a:pt x="737753" y="63441"/>
                </a:lnTo>
                <a:lnTo>
                  <a:pt x="604400" y="224045"/>
                </a:lnTo>
                <a:lnTo>
                  <a:pt x="569154" y="242280"/>
                </a:lnTo>
                <a:lnTo>
                  <a:pt x="536852" y="245877"/>
                </a:lnTo>
                <a:lnTo>
                  <a:pt x="354764" y="245877"/>
                </a:lnTo>
                <a:lnTo>
                  <a:pt x="344469" y="246028"/>
                </a:lnTo>
                <a:lnTo>
                  <a:pt x="334159" y="246478"/>
                </a:lnTo>
                <a:lnTo>
                  <a:pt x="323877" y="247224"/>
                </a:lnTo>
                <a:lnTo>
                  <a:pt x="313665" y="248264"/>
                </a:lnTo>
                <a:lnTo>
                  <a:pt x="268389" y="253343"/>
                </a:lnTo>
                <a:lnTo>
                  <a:pt x="616367" y="253343"/>
                </a:lnTo>
                <a:lnTo>
                  <a:pt x="754039" y="94698"/>
                </a:lnTo>
                <a:lnTo>
                  <a:pt x="768884" y="55016"/>
                </a:lnTo>
                <a:lnTo>
                  <a:pt x="763914" y="35431"/>
                </a:lnTo>
                <a:lnTo>
                  <a:pt x="760045" y="30301"/>
                </a:lnTo>
                <a:close/>
              </a:path>
              <a:path w="768984" h="421639">
                <a:moveTo>
                  <a:pt x="564765" y="90035"/>
                </a:moveTo>
                <a:lnTo>
                  <a:pt x="299697" y="90035"/>
                </a:lnTo>
                <a:lnTo>
                  <a:pt x="332817" y="95410"/>
                </a:lnTo>
                <a:lnTo>
                  <a:pt x="350648" y="99683"/>
                </a:lnTo>
                <a:lnTo>
                  <a:pt x="368885" y="102744"/>
                </a:lnTo>
                <a:lnTo>
                  <a:pt x="387461" y="104585"/>
                </a:lnTo>
                <a:lnTo>
                  <a:pt x="406312" y="105200"/>
                </a:lnTo>
                <a:lnTo>
                  <a:pt x="525983" y="105200"/>
                </a:lnTo>
                <a:lnTo>
                  <a:pt x="539308" y="108283"/>
                </a:lnTo>
                <a:lnTo>
                  <a:pt x="547662" y="115889"/>
                </a:lnTo>
                <a:lnTo>
                  <a:pt x="551986" y="125556"/>
                </a:lnTo>
                <a:lnTo>
                  <a:pt x="553218" y="134823"/>
                </a:lnTo>
                <a:lnTo>
                  <a:pt x="553132" y="143121"/>
                </a:lnTo>
                <a:lnTo>
                  <a:pt x="550642" y="150508"/>
                </a:lnTo>
                <a:lnTo>
                  <a:pt x="541261" y="161555"/>
                </a:lnTo>
                <a:lnTo>
                  <a:pt x="534318" y="164466"/>
                </a:lnTo>
                <a:lnTo>
                  <a:pt x="412982" y="164466"/>
                </a:lnTo>
                <a:lnTo>
                  <a:pt x="406217" y="171240"/>
                </a:lnTo>
                <a:lnTo>
                  <a:pt x="406217" y="187952"/>
                </a:lnTo>
                <a:lnTo>
                  <a:pt x="412982" y="194716"/>
                </a:lnTo>
                <a:lnTo>
                  <a:pt x="525512" y="194716"/>
                </a:lnTo>
                <a:lnTo>
                  <a:pt x="538271" y="193450"/>
                </a:lnTo>
                <a:lnTo>
                  <a:pt x="575078" y="167050"/>
                </a:lnTo>
                <a:lnTo>
                  <a:pt x="583437" y="136854"/>
                </a:lnTo>
                <a:lnTo>
                  <a:pt x="618084" y="102572"/>
                </a:lnTo>
                <a:lnTo>
                  <a:pt x="575071" y="102572"/>
                </a:lnTo>
                <a:lnTo>
                  <a:pt x="573385" y="99651"/>
                </a:lnTo>
                <a:lnTo>
                  <a:pt x="571459" y="96887"/>
                </a:lnTo>
                <a:lnTo>
                  <a:pt x="569291" y="94321"/>
                </a:lnTo>
                <a:lnTo>
                  <a:pt x="564765" y="90035"/>
                </a:lnTo>
                <a:close/>
              </a:path>
              <a:path w="768984" h="421639">
                <a:moveTo>
                  <a:pt x="300667" y="59851"/>
                </a:moveTo>
                <a:lnTo>
                  <a:pt x="261880" y="63079"/>
                </a:lnTo>
                <a:lnTo>
                  <a:pt x="225055" y="75844"/>
                </a:lnTo>
                <a:lnTo>
                  <a:pt x="190716" y="98038"/>
                </a:lnTo>
                <a:lnTo>
                  <a:pt x="158684" y="130630"/>
                </a:lnTo>
                <a:lnTo>
                  <a:pt x="151607" y="140016"/>
                </a:lnTo>
                <a:lnTo>
                  <a:pt x="190526" y="140016"/>
                </a:lnTo>
                <a:lnTo>
                  <a:pt x="197705" y="132373"/>
                </a:lnTo>
                <a:lnTo>
                  <a:pt x="209847" y="121472"/>
                </a:lnTo>
                <a:lnTo>
                  <a:pt x="238102" y="103088"/>
                </a:lnTo>
                <a:lnTo>
                  <a:pt x="268088" y="92601"/>
                </a:lnTo>
                <a:lnTo>
                  <a:pt x="299697" y="90035"/>
                </a:lnTo>
                <a:lnTo>
                  <a:pt x="564765" y="90035"/>
                </a:lnTo>
                <a:lnTo>
                  <a:pt x="560536" y="86031"/>
                </a:lnTo>
                <a:lnTo>
                  <a:pt x="550221" y="79960"/>
                </a:lnTo>
                <a:lnTo>
                  <a:pt x="538614" y="76230"/>
                </a:lnTo>
                <a:lnTo>
                  <a:pt x="525983" y="74961"/>
                </a:lnTo>
                <a:lnTo>
                  <a:pt x="406312" y="74961"/>
                </a:lnTo>
                <a:lnTo>
                  <a:pt x="389502" y="74412"/>
                </a:lnTo>
                <a:lnTo>
                  <a:pt x="372957" y="72775"/>
                </a:lnTo>
                <a:lnTo>
                  <a:pt x="356734" y="70057"/>
                </a:lnTo>
                <a:lnTo>
                  <a:pt x="340890" y="66270"/>
                </a:lnTo>
                <a:lnTo>
                  <a:pt x="300667" y="59851"/>
                </a:lnTo>
                <a:close/>
              </a:path>
              <a:path w="768984" h="421639">
                <a:moveTo>
                  <a:pt x="707810" y="0"/>
                </a:moveTo>
                <a:lnTo>
                  <a:pt x="670704" y="9760"/>
                </a:lnTo>
                <a:lnTo>
                  <a:pt x="575071" y="102572"/>
                </a:lnTo>
                <a:lnTo>
                  <a:pt x="618084" y="102572"/>
                </a:lnTo>
                <a:lnTo>
                  <a:pt x="681895" y="39433"/>
                </a:lnTo>
                <a:lnTo>
                  <a:pt x="693659" y="32026"/>
                </a:lnTo>
                <a:lnTo>
                  <a:pt x="706741" y="30301"/>
                </a:lnTo>
                <a:lnTo>
                  <a:pt x="760045" y="30301"/>
                </a:lnTo>
                <a:lnTo>
                  <a:pt x="750748" y="17978"/>
                </a:lnTo>
                <a:lnTo>
                  <a:pt x="741417" y="10818"/>
                </a:lnTo>
                <a:lnTo>
                  <a:pt x="730892" y="5323"/>
                </a:lnTo>
                <a:lnTo>
                  <a:pt x="719565" y="1663"/>
                </a:lnTo>
                <a:lnTo>
                  <a:pt x="7078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441">
            <a:extLst>
              <a:ext uri="{FF2B5EF4-FFF2-40B4-BE49-F238E27FC236}">
                <a16:creationId xmlns:a16="http://schemas.microsoft.com/office/drawing/2014/main" id="{175093E8-57AC-784A-8E0C-FB7A28256CCD}"/>
              </a:ext>
            </a:extLst>
          </p:cNvPr>
          <p:cNvSpPr/>
          <p:nvPr/>
        </p:nvSpPr>
        <p:spPr>
          <a:xfrm>
            <a:off x="15751392" y="4001451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5" h="32385">
                <a:moveTo>
                  <a:pt x="21329" y="0"/>
                </a:moveTo>
                <a:lnTo>
                  <a:pt x="5057" y="3811"/>
                </a:lnTo>
                <a:lnTo>
                  <a:pt x="0" y="11947"/>
                </a:lnTo>
                <a:lnTo>
                  <a:pt x="3696" y="27664"/>
                </a:lnTo>
                <a:lnTo>
                  <a:pt x="9905" y="32375"/>
                </a:lnTo>
                <a:lnTo>
                  <a:pt x="17915" y="32375"/>
                </a:lnTo>
                <a:lnTo>
                  <a:pt x="19077" y="32239"/>
                </a:lnTo>
                <a:lnTo>
                  <a:pt x="28365" y="30061"/>
                </a:lnTo>
                <a:lnTo>
                  <a:pt x="33423" y="21926"/>
                </a:lnTo>
                <a:lnTo>
                  <a:pt x="29454" y="5046"/>
                </a:lnTo>
                <a:lnTo>
                  <a:pt x="21329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6442">
            <a:extLst>
              <a:ext uri="{FF2B5EF4-FFF2-40B4-BE49-F238E27FC236}">
                <a16:creationId xmlns:a16="http://schemas.microsoft.com/office/drawing/2014/main" id="{7BE0CB41-2484-9A46-85A0-F4DD37E1869A}"/>
              </a:ext>
            </a:extLst>
          </p:cNvPr>
          <p:cNvSpPr/>
          <p:nvPr/>
        </p:nvSpPr>
        <p:spPr>
          <a:xfrm>
            <a:off x="15474277" y="3503314"/>
            <a:ext cx="601345" cy="319405"/>
          </a:xfrm>
          <a:custGeom>
            <a:avLst/>
            <a:gdLst/>
            <a:ahLst/>
            <a:cxnLst/>
            <a:rect l="l" t="t" r="r" b="b"/>
            <a:pathLst>
              <a:path w="601344" h="319404">
                <a:moveTo>
                  <a:pt x="110300" y="0"/>
                </a:moveTo>
                <a:lnTo>
                  <a:pt x="76374" y="6867"/>
                </a:lnTo>
                <a:lnTo>
                  <a:pt x="48639" y="25584"/>
                </a:lnTo>
                <a:lnTo>
                  <a:pt x="29924" y="53322"/>
                </a:lnTo>
                <a:lnTo>
                  <a:pt x="23056" y="87253"/>
                </a:lnTo>
                <a:lnTo>
                  <a:pt x="24432" y="102728"/>
                </a:lnTo>
                <a:lnTo>
                  <a:pt x="28398" y="117313"/>
                </a:lnTo>
                <a:lnTo>
                  <a:pt x="34714" y="130771"/>
                </a:lnTo>
                <a:lnTo>
                  <a:pt x="43140" y="142864"/>
                </a:lnTo>
                <a:lnTo>
                  <a:pt x="25488" y="155182"/>
                </a:lnTo>
                <a:lnTo>
                  <a:pt x="11871" y="171702"/>
                </a:lnTo>
                <a:lnTo>
                  <a:pt x="3103" y="191531"/>
                </a:lnTo>
                <a:lnTo>
                  <a:pt x="1" y="213763"/>
                </a:lnTo>
                <a:lnTo>
                  <a:pt x="0" y="282483"/>
                </a:lnTo>
                <a:lnTo>
                  <a:pt x="2882" y="296727"/>
                </a:lnTo>
                <a:lnTo>
                  <a:pt x="10737" y="308371"/>
                </a:lnTo>
                <a:lnTo>
                  <a:pt x="22378" y="316228"/>
                </a:lnTo>
                <a:lnTo>
                  <a:pt x="36616" y="319110"/>
                </a:lnTo>
                <a:lnTo>
                  <a:pt x="192015" y="319110"/>
                </a:lnTo>
                <a:lnTo>
                  <a:pt x="199449" y="316513"/>
                </a:lnTo>
                <a:lnTo>
                  <a:pt x="205491" y="312105"/>
                </a:lnTo>
                <a:lnTo>
                  <a:pt x="585061" y="312105"/>
                </a:lnTo>
                <a:lnTo>
                  <a:pt x="590594" y="308371"/>
                </a:lnTo>
                <a:lnTo>
                  <a:pt x="598450" y="296727"/>
                </a:lnTo>
                <a:lnTo>
                  <a:pt x="600042" y="288860"/>
                </a:lnTo>
                <a:lnTo>
                  <a:pt x="33098" y="288860"/>
                </a:lnTo>
                <a:lnTo>
                  <a:pt x="30250" y="286001"/>
                </a:lnTo>
                <a:lnTo>
                  <a:pt x="30250" y="213763"/>
                </a:lnTo>
                <a:lnTo>
                  <a:pt x="33315" y="196484"/>
                </a:lnTo>
                <a:lnTo>
                  <a:pt x="41822" y="181860"/>
                </a:lnTo>
                <a:lnTo>
                  <a:pt x="54736" y="171026"/>
                </a:lnTo>
                <a:lnTo>
                  <a:pt x="71024" y="165115"/>
                </a:lnTo>
                <a:lnTo>
                  <a:pt x="204052" y="165115"/>
                </a:lnTo>
                <a:lnTo>
                  <a:pt x="199613" y="159690"/>
                </a:lnTo>
                <a:lnTo>
                  <a:pt x="192943" y="153249"/>
                </a:lnTo>
                <a:lnTo>
                  <a:pt x="185540" y="147612"/>
                </a:lnTo>
                <a:lnTo>
                  <a:pt x="179814" y="144236"/>
                </a:lnTo>
                <a:lnTo>
                  <a:pt x="110310" y="144236"/>
                </a:lnTo>
                <a:lnTo>
                  <a:pt x="88148" y="139750"/>
                </a:lnTo>
                <a:lnTo>
                  <a:pt x="70030" y="127523"/>
                </a:lnTo>
                <a:lnTo>
                  <a:pt x="57804" y="109405"/>
                </a:lnTo>
                <a:lnTo>
                  <a:pt x="53317" y="87243"/>
                </a:lnTo>
                <a:lnTo>
                  <a:pt x="57804" y="65083"/>
                </a:lnTo>
                <a:lnTo>
                  <a:pt x="70030" y="46968"/>
                </a:lnTo>
                <a:lnTo>
                  <a:pt x="88148" y="34745"/>
                </a:lnTo>
                <a:lnTo>
                  <a:pt x="110310" y="30260"/>
                </a:lnTo>
                <a:lnTo>
                  <a:pt x="175116" y="30260"/>
                </a:lnTo>
                <a:lnTo>
                  <a:pt x="171958" y="25582"/>
                </a:lnTo>
                <a:lnTo>
                  <a:pt x="144224" y="6867"/>
                </a:lnTo>
                <a:lnTo>
                  <a:pt x="110300" y="0"/>
                </a:lnTo>
                <a:close/>
              </a:path>
              <a:path w="601344" h="319404">
                <a:moveTo>
                  <a:pt x="395851" y="312105"/>
                </a:moveTo>
                <a:lnTo>
                  <a:pt x="205491" y="312105"/>
                </a:lnTo>
                <a:lnTo>
                  <a:pt x="211522" y="316513"/>
                </a:lnTo>
                <a:lnTo>
                  <a:pt x="218946" y="319110"/>
                </a:lnTo>
                <a:lnTo>
                  <a:pt x="382386" y="319110"/>
                </a:lnTo>
                <a:lnTo>
                  <a:pt x="389810" y="316513"/>
                </a:lnTo>
                <a:lnTo>
                  <a:pt x="395851" y="312105"/>
                </a:lnTo>
                <a:close/>
              </a:path>
              <a:path w="601344" h="319404">
                <a:moveTo>
                  <a:pt x="585061" y="312105"/>
                </a:moveTo>
                <a:lnTo>
                  <a:pt x="395851" y="312105"/>
                </a:lnTo>
                <a:lnTo>
                  <a:pt x="401893" y="316513"/>
                </a:lnTo>
                <a:lnTo>
                  <a:pt x="409317" y="319110"/>
                </a:lnTo>
                <a:lnTo>
                  <a:pt x="564715" y="319110"/>
                </a:lnTo>
                <a:lnTo>
                  <a:pt x="578953" y="316228"/>
                </a:lnTo>
                <a:lnTo>
                  <a:pt x="585061" y="312105"/>
                </a:lnTo>
                <a:close/>
              </a:path>
              <a:path w="601344" h="319404">
                <a:moveTo>
                  <a:pt x="204052" y="165115"/>
                </a:moveTo>
                <a:lnTo>
                  <a:pt x="149597" y="165115"/>
                </a:lnTo>
                <a:lnTo>
                  <a:pt x="165885" y="171026"/>
                </a:lnTo>
                <a:lnTo>
                  <a:pt x="178799" y="181860"/>
                </a:lnTo>
                <a:lnTo>
                  <a:pt x="187305" y="196484"/>
                </a:lnTo>
                <a:lnTo>
                  <a:pt x="190371" y="213763"/>
                </a:lnTo>
                <a:lnTo>
                  <a:pt x="190371" y="286001"/>
                </a:lnTo>
                <a:lnTo>
                  <a:pt x="187512" y="288860"/>
                </a:lnTo>
                <a:lnTo>
                  <a:pt x="223469" y="288860"/>
                </a:lnTo>
                <a:lnTo>
                  <a:pt x="220621" y="286001"/>
                </a:lnTo>
                <a:lnTo>
                  <a:pt x="220621" y="213763"/>
                </a:lnTo>
                <a:lnTo>
                  <a:pt x="223686" y="196484"/>
                </a:lnTo>
                <a:lnTo>
                  <a:pt x="232191" y="181860"/>
                </a:lnTo>
                <a:lnTo>
                  <a:pt x="245102" y="171026"/>
                </a:lnTo>
                <a:lnTo>
                  <a:pt x="256539" y="166874"/>
                </a:lnTo>
                <a:lnTo>
                  <a:pt x="205482" y="166864"/>
                </a:lnTo>
                <a:lnTo>
                  <a:pt x="204052" y="165115"/>
                </a:lnTo>
                <a:close/>
              </a:path>
              <a:path w="601344" h="319404">
                <a:moveTo>
                  <a:pt x="394420" y="165115"/>
                </a:moveTo>
                <a:lnTo>
                  <a:pt x="339968" y="165115"/>
                </a:lnTo>
                <a:lnTo>
                  <a:pt x="356246" y="171026"/>
                </a:lnTo>
                <a:lnTo>
                  <a:pt x="369157" y="181860"/>
                </a:lnTo>
                <a:lnTo>
                  <a:pt x="377665" y="196484"/>
                </a:lnTo>
                <a:lnTo>
                  <a:pt x="380731" y="213763"/>
                </a:lnTo>
                <a:lnTo>
                  <a:pt x="380731" y="286001"/>
                </a:lnTo>
                <a:lnTo>
                  <a:pt x="377873" y="288860"/>
                </a:lnTo>
                <a:lnTo>
                  <a:pt x="413830" y="288860"/>
                </a:lnTo>
                <a:lnTo>
                  <a:pt x="410971" y="286001"/>
                </a:lnTo>
                <a:lnTo>
                  <a:pt x="410971" y="213763"/>
                </a:lnTo>
                <a:lnTo>
                  <a:pt x="414038" y="196484"/>
                </a:lnTo>
                <a:lnTo>
                  <a:pt x="422547" y="181860"/>
                </a:lnTo>
                <a:lnTo>
                  <a:pt x="435461" y="171026"/>
                </a:lnTo>
                <a:lnTo>
                  <a:pt x="446928" y="166864"/>
                </a:lnTo>
                <a:lnTo>
                  <a:pt x="395851" y="166864"/>
                </a:lnTo>
                <a:lnTo>
                  <a:pt x="394420" y="165115"/>
                </a:lnTo>
                <a:close/>
              </a:path>
              <a:path w="601344" h="319404">
                <a:moveTo>
                  <a:pt x="584039" y="165115"/>
                </a:moveTo>
                <a:lnTo>
                  <a:pt x="530318" y="165115"/>
                </a:lnTo>
                <a:lnTo>
                  <a:pt x="546605" y="171026"/>
                </a:lnTo>
                <a:lnTo>
                  <a:pt x="559515" y="181860"/>
                </a:lnTo>
                <a:lnTo>
                  <a:pt x="568018" y="196484"/>
                </a:lnTo>
                <a:lnTo>
                  <a:pt x="571082" y="213763"/>
                </a:lnTo>
                <a:lnTo>
                  <a:pt x="571082" y="286001"/>
                </a:lnTo>
                <a:lnTo>
                  <a:pt x="568234" y="288860"/>
                </a:lnTo>
                <a:lnTo>
                  <a:pt x="600042" y="288860"/>
                </a:lnTo>
                <a:lnTo>
                  <a:pt x="601332" y="282483"/>
                </a:lnTo>
                <a:lnTo>
                  <a:pt x="601332" y="213763"/>
                </a:lnTo>
                <a:lnTo>
                  <a:pt x="598229" y="191522"/>
                </a:lnTo>
                <a:lnTo>
                  <a:pt x="589462" y="171696"/>
                </a:lnTo>
                <a:lnTo>
                  <a:pt x="584039" y="165115"/>
                </a:lnTo>
                <a:close/>
              </a:path>
              <a:path w="601344" h="319404">
                <a:moveTo>
                  <a:pt x="149597" y="165115"/>
                </a:moveTo>
                <a:lnTo>
                  <a:pt x="71024" y="165115"/>
                </a:lnTo>
                <a:lnTo>
                  <a:pt x="80157" y="169103"/>
                </a:lnTo>
                <a:lnTo>
                  <a:pt x="89795" y="172048"/>
                </a:lnTo>
                <a:lnTo>
                  <a:pt x="99869" y="173872"/>
                </a:lnTo>
                <a:lnTo>
                  <a:pt x="110310" y="174497"/>
                </a:lnTo>
                <a:lnTo>
                  <a:pt x="120745" y="173872"/>
                </a:lnTo>
                <a:lnTo>
                  <a:pt x="130818" y="172048"/>
                </a:lnTo>
                <a:lnTo>
                  <a:pt x="140458" y="169103"/>
                </a:lnTo>
                <a:lnTo>
                  <a:pt x="149597" y="165115"/>
                </a:lnTo>
                <a:close/>
              </a:path>
              <a:path w="601344" h="319404">
                <a:moveTo>
                  <a:pt x="339968" y="165115"/>
                </a:moveTo>
                <a:lnTo>
                  <a:pt x="261384" y="165115"/>
                </a:lnTo>
                <a:lnTo>
                  <a:pt x="270519" y="169103"/>
                </a:lnTo>
                <a:lnTo>
                  <a:pt x="280160" y="172048"/>
                </a:lnTo>
                <a:lnTo>
                  <a:pt x="290234" y="173872"/>
                </a:lnTo>
                <a:lnTo>
                  <a:pt x="300671" y="174497"/>
                </a:lnTo>
                <a:lnTo>
                  <a:pt x="311108" y="173872"/>
                </a:lnTo>
                <a:lnTo>
                  <a:pt x="321183" y="172048"/>
                </a:lnTo>
                <a:lnTo>
                  <a:pt x="330827" y="169103"/>
                </a:lnTo>
                <a:lnTo>
                  <a:pt x="339968" y="165115"/>
                </a:lnTo>
                <a:close/>
              </a:path>
              <a:path w="601344" h="319404">
                <a:moveTo>
                  <a:pt x="530318" y="165115"/>
                </a:moveTo>
                <a:lnTo>
                  <a:pt x="451745" y="165115"/>
                </a:lnTo>
                <a:lnTo>
                  <a:pt x="460880" y="169103"/>
                </a:lnTo>
                <a:lnTo>
                  <a:pt x="470521" y="172048"/>
                </a:lnTo>
                <a:lnTo>
                  <a:pt x="480595" y="173872"/>
                </a:lnTo>
                <a:lnTo>
                  <a:pt x="491032" y="174497"/>
                </a:lnTo>
                <a:lnTo>
                  <a:pt x="501468" y="173872"/>
                </a:lnTo>
                <a:lnTo>
                  <a:pt x="511543" y="172048"/>
                </a:lnTo>
                <a:lnTo>
                  <a:pt x="521183" y="169103"/>
                </a:lnTo>
                <a:lnTo>
                  <a:pt x="530318" y="165115"/>
                </a:lnTo>
                <a:close/>
              </a:path>
              <a:path w="601344" h="319404">
                <a:moveTo>
                  <a:pt x="300671" y="0"/>
                </a:moveTo>
                <a:lnTo>
                  <a:pt x="266741" y="6867"/>
                </a:lnTo>
                <a:lnTo>
                  <a:pt x="239006" y="25584"/>
                </a:lnTo>
                <a:lnTo>
                  <a:pt x="220292" y="53322"/>
                </a:lnTo>
                <a:lnTo>
                  <a:pt x="213428" y="87253"/>
                </a:lnTo>
                <a:lnTo>
                  <a:pt x="214804" y="102728"/>
                </a:lnTo>
                <a:lnTo>
                  <a:pt x="218768" y="117313"/>
                </a:lnTo>
                <a:lnTo>
                  <a:pt x="225081" y="130771"/>
                </a:lnTo>
                <a:lnTo>
                  <a:pt x="233500" y="142864"/>
                </a:lnTo>
                <a:lnTo>
                  <a:pt x="225428" y="147617"/>
                </a:lnTo>
                <a:lnTo>
                  <a:pt x="218027" y="153251"/>
                </a:lnTo>
                <a:lnTo>
                  <a:pt x="211360" y="159695"/>
                </a:lnTo>
                <a:lnTo>
                  <a:pt x="205491" y="166874"/>
                </a:lnTo>
                <a:lnTo>
                  <a:pt x="256567" y="166864"/>
                </a:lnTo>
                <a:lnTo>
                  <a:pt x="261384" y="165115"/>
                </a:lnTo>
                <a:lnTo>
                  <a:pt x="394420" y="165115"/>
                </a:lnTo>
                <a:lnTo>
                  <a:pt x="389980" y="159690"/>
                </a:lnTo>
                <a:lnTo>
                  <a:pt x="383311" y="153249"/>
                </a:lnTo>
                <a:lnTo>
                  <a:pt x="375910" y="147612"/>
                </a:lnTo>
                <a:lnTo>
                  <a:pt x="370185" y="144236"/>
                </a:lnTo>
                <a:lnTo>
                  <a:pt x="300671" y="144236"/>
                </a:lnTo>
                <a:lnTo>
                  <a:pt x="278507" y="139750"/>
                </a:lnTo>
                <a:lnTo>
                  <a:pt x="260388" y="127523"/>
                </a:lnTo>
                <a:lnTo>
                  <a:pt x="248163" y="109405"/>
                </a:lnTo>
                <a:lnTo>
                  <a:pt x="243678" y="87243"/>
                </a:lnTo>
                <a:lnTo>
                  <a:pt x="248164" y="65083"/>
                </a:lnTo>
                <a:lnTo>
                  <a:pt x="260391" y="46968"/>
                </a:lnTo>
                <a:lnTo>
                  <a:pt x="278509" y="34745"/>
                </a:lnTo>
                <a:lnTo>
                  <a:pt x="300671" y="30260"/>
                </a:lnTo>
                <a:lnTo>
                  <a:pt x="365488" y="30260"/>
                </a:lnTo>
                <a:lnTo>
                  <a:pt x="362331" y="25582"/>
                </a:lnTo>
                <a:lnTo>
                  <a:pt x="334596" y="6867"/>
                </a:lnTo>
                <a:lnTo>
                  <a:pt x="300671" y="0"/>
                </a:lnTo>
                <a:close/>
              </a:path>
              <a:path w="601344" h="319404">
                <a:moveTo>
                  <a:pt x="491032" y="0"/>
                </a:moveTo>
                <a:lnTo>
                  <a:pt x="457106" y="6867"/>
                </a:lnTo>
                <a:lnTo>
                  <a:pt x="429370" y="25584"/>
                </a:lnTo>
                <a:lnTo>
                  <a:pt x="410655" y="53322"/>
                </a:lnTo>
                <a:lnTo>
                  <a:pt x="403789" y="87253"/>
                </a:lnTo>
                <a:lnTo>
                  <a:pt x="405163" y="102728"/>
                </a:lnTo>
                <a:lnTo>
                  <a:pt x="409126" y="117313"/>
                </a:lnTo>
                <a:lnTo>
                  <a:pt x="415440" y="130771"/>
                </a:lnTo>
                <a:lnTo>
                  <a:pt x="423861" y="142854"/>
                </a:lnTo>
                <a:lnTo>
                  <a:pt x="415787" y="147617"/>
                </a:lnTo>
                <a:lnTo>
                  <a:pt x="408389" y="153251"/>
                </a:lnTo>
                <a:lnTo>
                  <a:pt x="401719" y="159695"/>
                </a:lnTo>
                <a:lnTo>
                  <a:pt x="395851" y="166864"/>
                </a:lnTo>
                <a:lnTo>
                  <a:pt x="446928" y="166864"/>
                </a:lnTo>
                <a:lnTo>
                  <a:pt x="451745" y="165115"/>
                </a:lnTo>
                <a:lnTo>
                  <a:pt x="584039" y="165115"/>
                </a:lnTo>
                <a:lnTo>
                  <a:pt x="575848" y="155176"/>
                </a:lnTo>
                <a:lnTo>
                  <a:pt x="560182" y="144236"/>
                </a:lnTo>
                <a:lnTo>
                  <a:pt x="491042" y="144236"/>
                </a:lnTo>
                <a:lnTo>
                  <a:pt x="468872" y="139750"/>
                </a:lnTo>
                <a:lnTo>
                  <a:pt x="450750" y="127523"/>
                </a:lnTo>
                <a:lnTo>
                  <a:pt x="438524" y="109405"/>
                </a:lnTo>
                <a:lnTo>
                  <a:pt x="434039" y="87243"/>
                </a:lnTo>
                <a:lnTo>
                  <a:pt x="438525" y="65083"/>
                </a:lnTo>
                <a:lnTo>
                  <a:pt x="450753" y="46968"/>
                </a:lnTo>
                <a:lnTo>
                  <a:pt x="468874" y="34745"/>
                </a:lnTo>
                <a:lnTo>
                  <a:pt x="491042" y="30260"/>
                </a:lnTo>
                <a:lnTo>
                  <a:pt x="555852" y="30260"/>
                </a:lnTo>
                <a:lnTo>
                  <a:pt x="552696" y="25582"/>
                </a:lnTo>
                <a:lnTo>
                  <a:pt x="524961" y="6867"/>
                </a:lnTo>
                <a:lnTo>
                  <a:pt x="491032" y="0"/>
                </a:lnTo>
                <a:close/>
              </a:path>
              <a:path w="601344" h="319404">
                <a:moveTo>
                  <a:pt x="175116" y="30260"/>
                </a:moveTo>
                <a:lnTo>
                  <a:pt x="110310" y="30260"/>
                </a:lnTo>
                <a:lnTo>
                  <a:pt x="132470" y="34745"/>
                </a:lnTo>
                <a:lnTo>
                  <a:pt x="150585" y="46968"/>
                </a:lnTo>
                <a:lnTo>
                  <a:pt x="162808" y="65083"/>
                </a:lnTo>
                <a:lnTo>
                  <a:pt x="167291" y="87253"/>
                </a:lnTo>
                <a:lnTo>
                  <a:pt x="162805" y="109409"/>
                </a:lnTo>
                <a:lnTo>
                  <a:pt x="150579" y="127527"/>
                </a:lnTo>
                <a:lnTo>
                  <a:pt x="132463" y="139751"/>
                </a:lnTo>
                <a:lnTo>
                  <a:pt x="110310" y="144236"/>
                </a:lnTo>
                <a:lnTo>
                  <a:pt x="179814" y="144236"/>
                </a:lnTo>
                <a:lnTo>
                  <a:pt x="177471" y="142854"/>
                </a:lnTo>
                <a:lnTo>
                  <a:pt x="185897" y="130762"/>
                </a:lnTo>
                <a:lnTo>
                  <a:pt x="192208" y="117306"/>
                </a:lnTo>
                <a:lnTo>
                  <a:pt x="196170" y="102722"/>
                </a:lnTo>
                <a:lnTo>
                  <a:pt x="197541" y="87243"/>
                </a:lnTo>
                <a:lnTo>
                  <a:pt x="190673" y="53318"/>
                </a:lnTo>
                <a:lnTo>
                  <a:pt x="175116" y="30260"/>
                </a:lnTo>
                <a:close/>
              </a:path>
              <a:path w="601344" h="319404">
                <a:moveTo>
                  <a:pt x="365488" y="30260"/>
                </a:moveTo>
                <a:lnTo>
                  <a:pt x="300671" y="30260"/>
                </a:lnTo>
                <a:lnTo>
                  <a:pt x="322833" y="34745"/>
                </a:lnTo>
                <a:lnTo>
                  <a:pt x="340951" y="46968"/>
                </a:lnTo>
                <a:lnTo>
                  <a:pt x="353178" y="65083"/>
                </a:lnTo>
                <a:lnTo>
                  <a:pt x="357662" y="87253"/>
                </a:lnTo>
                <a:lnTo>
                  <a:pt x="353175" y="109409"/>
                </a:lnTo>
                <a:lnTo>
                  <a:pt x="340945" y="127527"/>
                </a:lnTo>
                <a:lnTo>
                  <a:pt x="322825" y="139751"/>
                </a:lnTo>
                <a:lnTo>
                  <a:pt x="300671" y="144236"/>
                </a:lnTo>
                <a:lnTo>
                  <a:pt x="370185" y="144236"/>
                </a:lnTo>
                <a:lnTo>
                  <a:pt x="367842" y="142854"/>
                </a:lnTo>
                <a:lnTo>
                  <a:pt x="376268" y="130762"/>
                </a:lnTo>
                <a:lnTo>
                  <a:pt x="382579" y="117306"/>
                </a:lnTo>
                <a:lnTo>
                  <a:pt x="386541" y="102722"/>
                </a:lnTo>
                <a:lnTo>
                  <a:pt x="387914" y="87243"/>
                </a:lnTo>
                <a:lnTo>
                  <a:pt x="381047" y="53318"/>
                </a:lnTo>
                <a:lnTo>
                  <a:pt x="365488" y="30260"/>
                </a:lnTo>
                <a:close/>
              </a:path>
              <a:path w="601344" h="319404">
                <a:moveTo>
                  <a:pt x="555852" y="30260"/>
                </a:moveTo>
                <a:lnTo>
                  <a:pt x="491042" y="30260"/>
                </a:lnTo>
                <a:lnTo>
                  <a:pt x="513200" y="34745"/>
                </a:lnTo>
                <a:lnTo>
                  <a:pt x="531318" y="46968"/>
                </a:lnTo>
                <a:lnTo>
                  <a:pt x="543547" y="65083"/>
                </a:lnTo>
                <a:lnTo>
                  <a:pt x="548033" y="87253"/>
                </a:lnTo>
                <a:lnTo>
                  <a:pt x="543544" y="109409"/>
                </a:lnTo>
                <a:lnTo>
                  <a:pt x="531313" y="127527"/>
                </a:lnTo>
                <a:lnTo>
                  <a:pt x="513192" y="139751"/>
                </a:lnTo>
                <a:lnTo>
                  <a:pt x="491042" y="144236"/>
                </a:lnTo>
                <a:lnTo>
                  <a:pt x="560182" y="144236"/>
                </a:lnTo>
                <a:lnTo>
                  <a:pt x="558202" y="142854"/>
                </a:lnTo>
                <a:lnTo>
                  <a:pt x="566622" y="130762"/>
                </a:lnTo>
                <a:lnTo>
                  <a:pt x="572935" y="117306"/>
                </a:lnTo>
                <a:lnTo>
                  <a:pt x="576900" y="102722"/>
                </a:lnTo>
                <a:lnTo>
                  <a:pt x="578275" y="87243"/>
                </a:lnTo>
                <a:lnTo>
                  <a:pt x="571409" y="53318"/>
                </a:lnTo>
                <a:lnTo>
                  <a:pt x="555852" y="3026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443">
            <a:extLst>
              <a:ext uri="{FF2B5EF4-FFF2-40B4-BE49-F238E27FC236}">
                <a16:creationId xmlns:a16="http://schemas.microsoft.com/office/drawing/2014/main" id="{98F3A8C0-18AD-4E47-970F-44056EA0A490}"/>
              </a:ext>
            </a:extLst>
          </p:cNvPr>
          <p:cNvSpPr/>
          <p:nvPr/>
        </p:nvSpPr>
        <p:spPr>
          <a:xfrm>
            <a:off x="18356448" y="362945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16563" y="0"/>
                </a:moveTo>
                <a:lnTo>
                  <a:pt x="10334" y="1213"/>
                </a:lnTo>
                <a:lnTo>
                  <a:pt x="4861" y="4853"/>
                </a:lnTo>
                <a:lnTo>
                  <a:pt x="1215" y="10322"/>
                </a:lnTo>
                <a:lnTo>
                  <a:pt x="0" y="16551"/>
                </a:lnTo>
                <a:lnTo>
                  <a:pt x="1215" y="22784"/>
                </a:lnTo>
                <a:lnTo>
                  <a:pt x="4861" y="28266"/>
                </a:lnTo>
                <a:lnTo>
                  <a:pt x="10334" y="31900"/>
                </a:lnTo>
                <a:lnTo>
                  <a:pt x="16563" y="33111"/>
                </a:lnTo>
                <a:lnTo>
                  <a:pt x="22794" y="31900"/>
                </a:lnTo>
                <a:lnTo>
                  <a:pt x="28274" y="28266"/>
                </a:lnTo>
                <a:lnTo>
                  <a:pt x="31908" y="22784"/>
                </a:lnTo>
                <a:lnTo>
                  <a:pt x="33119" y="16551"/>
                </a:lnTo>
                <a:lnTo>
                  <a:pt x="31908" y="10322"/>
                </a:lnTo>
                <a:lnTo>
                  <a:pt x="28274" y="4853"/>
                </a:lnTo>
                <a:lnTo>
                  <a:pt x="22794" y="1213"/>
                </a:lnTo>
                <a:lnTo>
                  <a:pt x="1656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6444">
            <a:extLst>
              <a:ext uri="{FF2B5EF4-FFF2-40B4-BE49-F238E27FC236}">
                <a16:creationId xmlns:a16="http://schemas.microsoft.com/office/drawing/2014/main" id="{6BAE257D-352C-4740-8C9D-2ECD553D288A}"/>
              </a:ext>
            </a:extLst>
          </p:cNvPr>
          <p:cNvSpPr/>
          <p:nvPr/>
        </p:nvSpPr>
        <p:spPr>
          <a:xfrm>
            <a:off x="17798823" y="3663755"/>
            <a:ext cx="130561" cy="12846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6445">
            <a:extLst>
              <a:ext uri="{FF2B5EF4-FFF2-40B4-BE49-F238E27FC236}">
                <a16:creationId xmlns:a16="http://schemas.microsoft.com/office/drawing/2014/main" id="{8AB6C06E-CA9C-C142-A240-6A2CEAF158AD}"/>
              </a:ext>
            </a:extLst>
          </p:cNvPr>
          <p:cNvSpPr/>
          <p:nvPr/>
        </p:nvSpPr>
        <p:spPr>
          <a:xfrm>
            <a:off x="18401470" y="367804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16553" y="0"/>
                </a:moveTo>
                <a:lnTo>
                  <a:pt x="10320" y="1211"/>
                </a:lnTo>
                <a:lnTo>
                  <a:pt x="4845" y="4845"/>
                </a:lnTo>
                <a:lnTo>
                  <a:pt x="1211" y="10325"/>
                </a:lnTo>
                <a:lnTo>
                  <a:pt x="0" y="16557"/>
                </a:lnTo>
                <a:lnTo>
                  <a:pt x="1211" y="22788"/>
                </a:lnTo>
                <a:lnTo>
                  <a:pt x="4845" y="28268"/>
                </a:lnTo>
                <a:lnTo>
                  <a:pt x="37881" y="61304"/>
                </a:lnTo>
                <a:lnTo>
                  <a:pt x="43360" y="64944"/>
                </a:lnTo>
                <a:lnTo>
                  <a:pt x="49592" y="66157"/>
                </a:lnTo>
                <a:lnTo>
                  <a:pt x="55824" y="64944"/>
                </a:lnTo>
                <a:lnTo>
                  <a:pt x="61304" y="61304"/>
                </a:lnTo>
                <a:lnTo>
                  <a:pt x="64938" y="55829"/>
                </a:lnTo>
                <a:lnTo>
                  <a:pt x="66149" y="49597"/>
                </a:lnTo>
                <a:lnTo>
                  <a:pt x="64938" y="43366"/>
                </a:lnTo>
                <a:lnTo>
                  <a:pt x="61304" y="37891"/>
                </a:lnTo>
                <a:lnTo>
                  <a:pt x="28268" y="4845"/>
                </a:lnTo>
                <a:lnTo>
                  <a:pt x="22787" y="1211"/>
                </a:lnTo>
                <a:lnTo>
                  <a:pt x="1655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6446">
            <a:extLst>
              <a:ext uri="{FF2B5EF4-FFF2-40B4-BE49-F238E27FC236}">
                <a16:creationId xmlns:a16="http://schemas.microsoft.com/office/drawing/2014/main" id="{034460E7-D69D-5F42-9AC3-5F273E868F5E}"/>
              </a:ext>
            </a:extLst>
          </p:cNvPr>
          <p:cNvSpPr/>
          <p:nvPr/>
        </p:nvSpPr>
        <p:spPr>
          <a:xfrm>
            <a:off x="17708460" y="3529688"/>
            <a:ext cx="848360" cy="679450"/>
          </a:xfrm>
          <a:custGeom>
            <a:avLst/>
            <a:gdLst/>
            <a:ahLst/>
            <a:cxnLst/>
            <a:rect l="l" t="t" r="r" b="b"/>
            <a:pathLst>
              <a:path w="848359" h="679450">
                <a:moveTo>
                  <a:pt x="228748" y="21590"/>
                </a:moveTo>
                <a:lnTo>
                  <a:pt x="4844" y="238760"/>
                </a:lnTo>
                <a:lnTo>
                  <a:pt x="0" y="250190"/>
                </a:lnTo>
                <a:lnTo>
                  <a:pt x="1061" y="255270"/>
                </a:lnTo>
                <a:lnTo>
                  <a:pt x="4477" y="261620"/>
                </a:lnTo>
                <a:lnTo>
                  <a:pt x="4844" y="261620"/>
                </a:lnTo>
                <a:lnTo>
                  <a:pt x="143122" y="400050"/>
                </a:lnTo>
                <a:lnTo>
                  <a:pt x="137269" y="405130"/>
                </a:lnTo>
                <a:lnTo>
                  <a:pt x="124534" y="424180"/>
                </a:lnTo>
                <a:lnTo>
                  <a:pt x="120288" y="447040"/>
                </a:lnTo>
                <a:lnTo>
                  <a:pt x="124535" y="468630"/>
                </a:lnTo>
                <a:lnTo>
                  <a:pt x="156043" y="500380"/>
                </a:lnTo>
                <a:lnTo>
                  <a:pt x="178859" y="504190"/>
                </a:lnTo>
                <a:lnTo>
                  <a:pt x="179888" y="515620"/>
                </a:lnTo>
                <a:lnTo>
                  <a:pt x="204856" y="553720"/>
                </a:lnTo>
                <a:lnTo>
                  <a:pt x="237412" y="562610"/>
                </a:lnTo>
                <a:lnTo>
                  <a:pt x="238446" y="574040"/>
                </a:lnTo>
                <a:lnTo>
                  <a:pt x="263128" y="612140"/>
                </a:lnTo>
                <a:lnTo>
                  <a:pt x="284163" y="621030"/>
                </a:lnTo>
                <a:lnTo>
                  <a:pt x="295955" y="621030"/>
                </a:lnTo>
                <a:lnTo>
                  <a:pt x="296985" y="633730"/>
                </a:lnTo>
                <a:lnTo>
                  <a:pt x="332083" y="675640"/>
                </a:lnTo>
                <a:lnTo>
                  <a:pt x="353898" y="679450"/>
                </a:lnTo>
                <a:lnTo>
                  <a:pt x="375717" y="675640"/>
                </a:lnTo>
                <a:lnTo>
                  <a:pt x="394884" y="662940"/>
                </a:lnTo>
                <a:lnTo>
                  <a:pt x="400737" y="657860"/>
                </a:lnTo>
                <a:lnTo>
                  <a:pt x="492730" y="657860"/>
                </a:lnTo>
                <a:lnTo>
                  <a:pt x="495860" y="654050"/>
                </a:lnTo>
                <a:lnTo>
                  <a:pt x="499878" y="646430"/>
                </a:lnTo>
                <a:lnTo>
                  <a:pt x="353901" y="646430"/>
                </a:lnTo>
                <a:lnTo>
                  <a:pt x="344553" y="645160"/>
                </a:lnTo>
                <a:lnTo>
                  <a:pt x="336341" y="640080"/>
                </a:lnTo>
                <a:lnTo>
                  <a:pt x="330878" y="631190"/>
                </a:lnTo>
                <a:lnTo>
                  <a:pt x="329054" y="622300"/>
                </a:lnTo>
                <a:lnTo>
                  <a:pt x="330873" y="613410"/>
                </a:lnTo>
                <a:lnTo>
                  <a:pt x="336341" y="604520"/>
                </a:lnTo>
                <a:lnTo>
                  <a:pt x="352886" y="588010"/>
                </a:lnTo>
                <a:lnTo>
                  <a:pt x="295354" y="588010"/>
                </a:lnTo>
                <a:lnTo>
                  <a:pt x="285998" y="586740"/>
                </a:lnTo>
                <a:lnTo>
                  <a:pt x="277788" y="581660"/>
                </a:lnTo>
                <a:lnTo>
                  <a:pt x="272328" y="572770"/>
                </a:lnTo>
                <a:lnTo>
                  <a:pt x="270508" y="563880"/>
                </a:lnTo>
                <a:lnTo>
                  <a:pt x="272328" y="553720"/>
                </a:lnTo>
                <a:lnTo>
                  <a:pt x="277788" y="546100"/>
                </a:lnTo>
                <a:lnTo>
                  <a:pt x="294336" y="529590"/>
                </a:lnTo>
                <a:lnTo>
                  <a:pt x="236805" y="529590"/>
                </a:lnTo>
                <a:lnTo>
                  <a:pt x="227457" y="528320"/>
                </a:lnTo>
                <a:lnTo>
                  <a:pt x="219245" y="523240"/>
                </a:lnTo>
                <a:lnTo>
                  <a:pt x="213783" y="514350"/>
                </a:lnTo>
                <a:lnTo>
                  <a:pt x="211958" y="505460"/>
                </a:lnTo>
                <a:lnTo>
                  <a:pt x="213777" y="495300"/>
                </a:lnTo>
                <a:lnTo>
                  <a:pt x="219245" y="487680"/>
                </a:lnTo>
                <a:lnTo>
                  <a:pt x="235790" y="471170"/>
                </a:lnTo>
                <a:lnTo>
                  <a:pt x="178258" y="471170"/>
                </a:lnTo>
                <a:lnTo>
                  <a:pt x="168903" y="469900"/>
                </a:lnTo>
                <a:lnTo>
                  <a:pt x="160692" y="463550"/>
                </a:lnTo>
                <a:lnTo>
                  <a:pt x="155232" y="455930"/>
                </a:lnTo>
                <a:lnTo>
                  <a:pt x="153412" y="447040"/>
                </a:lnTo>
                <a:lnTo>
                  <a:pt x="155232" y="436880"/>
                </a:lnTo>
                <a:lnTo>
                  <a:pt x="160692" y="429260"/>
                </a:lnTo>
                <a:lnTo>
                  <a:pt x="214154" y="375920"/>
                </a:lnTo>
                <a:lnTo>
                  <a:pt x="166535" y="375920"/>
                </a:lnTo>
                <a:lnTo>
                  <a:pt x="127081" y="336550"/>
                </a:lnTo>
                <a:lnTo>
                  <a:pt x="150009" y="313690"/>
                </a:lnTo>
                <a:lnTo>
                  <a:pt x="103636" y="313690"/>
                </a:lnTo>
                <a:lnTo>
                  <a:pt x="39973" y="250190"/>
                </a:lnTo>
                <a:lnTo>
                  <a:pt x="228753" y="60960"/>
                </a:lnTo>
                <a:lnTo>
                  <a:pt x="275579" y="60960"/>
                </a:lnTo>
                <a:lnTo>
                  <a:pt x="240459" y="25400"/>
                </a:lnTo>
                <a:lnTo>
                  <a:pt x="234980" y="22860"/>
                </a:lnTo>
                <a:lnTo>
                  <a:pt x="228748" y="21590"/>
                </a:lnTo>
                <a:close/>
              </a:path>
              <a:path w="848359" h="679450">
                <a:moveTo>
                  <a:pt x="492730" y="657860"/>
                </a:moveTo>
                <a:lnTo>
                  <a:pt x="400737" y="657860"/>
                </a:lnTo>
                <a:lnTo>
                  <a:pt x="406601" y="662940"/>
                </a:lnTo>
                <a:lnTo>
                  <a:pt x="425762" y="675640"/>
                </a:lnTo>
                <a:lnTo>
                  <a:pt x="447579" y="679450"/>
                </a:lnTo>
                <a:lnTo>
                  <a:pt x="469396" y="675640"/>
                </a:lnTo>
                <a:lnTo>
                  <a:pt x="488557" y="662940"/>
                </a:lnTo>
                <a:lnTo>
                  <a:pt x="492730" y="657860"/>
                </a:lnTo>
                <a:close/>
              </a:path>
              <a:path w="848359" h="679450">
                <a:moveTo>
                  <a:pt x="464587" y="538480"/>
                </a:moveTo>
                <a:lnTo>
                  <a:pt x="412445" y="538480"/>
                </a:lnTo>
                <a:lnTo>
                  <a:pt x="421790" y="541020"/>
                </a:lnTo>
                <a:lnTo>
                  <a:pt x="430014" y="546100"/>
                </a:lnTo>
                <a:lnTo>
                  <a:pt x="435490" y="553720"/>
                </a:lnTo>
                <a:lnTo>
                  <a:pt x="437290" y="563880"/>
                </a:lnTo>
                <a:lnTo>
                  <a:pt x="435452" y="572770"/>
                </a:lnTo>
                <a:lnTo>
                  <a:pt x="430014" y="581660"/>
                </a:lnTo>
                <a:lnTo>
                  <a:pt x="371461" y="640080"/>
                </a:lnTo>
                <a:lnTo>
                  <a:pt x="363249" y="645160"/>
                </a:lnTo>
                <a:lnTo>
                  <a:pt x="353901" y="646430"/>
                </a:lnTo>
                <a:lnTo>
                  <a:pt x="447579" y="646430"/>
                </a:lnTo>
                <a:lnTo>
                  <a:pt x="438231" y="645160"/>
                </a:lnTo>
                <a:lnTo>
                  <a:pt x="430024" y="640080"/>
                </a:lnTo>
                <a:lnTo>
                  <a:pt x="424161" y="633730"/>
                </a:lnTo>
                <a:lnTo>
                  <a:pt x="455416" y="601980"/>
                </a:lnTo>
                <a:lnTo>
                  <a:pt x="457196" y="600710"/>
                </a:lnTo>
                <a:lnTo>
                  <a:pt x="458861" y="598170"/>
                </a:lnTo>
                <a:lnTo>
                  <a:pt x="552468" y="598170"/>
                </a:lnTo>
                <a:lnTo>
                  <a:pt x="554612" y="595630"/>
                </a:lnTo>
                <a:lnTo>
                  <a:pt x="558603" y="588010"/>
                </a:lnTo>
                <a:lnTo>
                  <a:pt x="506127" y="588010"/>
                </a:lnTo>
                <a:lnTo>
                  <a:pt x="495997" y="586740"/>
                </a:lnTo>
                <a:lnTo>
                  <a:pt x="487948" y="580390"/>
                </a:lnTo>
                <a:lnTo>
                  <a:pt x="480054" y="572770"/>
                </a:lnTo>
                <a:lnTo>
                  <a:pt x="470390" y="562610"/>
                </a:lnTo>
                <a:lnTo>
                  <a:pt x="469197" y="551180"/>
                </a:lnTo>
                <a:lnTo>
                  <a:pt x="465908" y="541020"/>
                </a:lnTo>
                <a:lnTo>
                  <a:pt x="464587" y="538480"/>
                </a:lnTo>
                <a:close/>
              </a:path>
              <a:path w="848359" h="679450">
                <a:moveTo>
                  <a:pt x="552468" y="598170"/>
                </a:moveTo>
                <a:lnTo>
                  <a:pt x="458861" y="598170"/>
                </a:lnTo>
                <a:lnTo>
                  <a:pt x="465154" y="604520"/>
                </a:lnTo>
                <a:lnTo>
                  <a:pt x="470614" y="613410"/>
                </a:lnTo>
                <a:lnTo>
                  <a:pt x="447579" y="646430"/>
                </a:lnTo>
                <a:lnTo>
                  <a:pt x="499878" y="646430"/>
                </a:lnTo>
                <a:lnTo>
                  <a:pt x="501217" y="643890"/>
                </a:lnTo>
                <a:lnTo>
                  <a:pt x="504487" y="633730"/>
                </a:lnTo>
                <a:lnTo>
                  <a:pt x="505530" y="621030"/>
                </a:lnTo>
                <a:lnTo>
                  <a:pt x="517151" y="621030"/>
                </a:lnTo>
                <a:lnTo>
                  <a:pt x="528118" y="617220"/>
                </a:lnTo>
                <a:lnTo>
                  <a:pt x="538186" y="612140"/>
                </a:lnTo>
                <a:lnTo>
                  <a:pt x="547110" y="604520"/>
                </a:lnTo>
                <a:lnTo>
                  <a:pt x="552468" y="598170"/>
                </a:lnTo>
                <a:close/>
              </a:path>
              <a:path w="848359" h="679450">
                <a:moveTo>
                  <a:pt x="406205" y="480060"/>
                </a:moveTo>
                <a:lnTo>
                  <a:pt x="353902" y="480060"/>
                </a:lnTo>
                <a:lnTo>
                  <a:pt x="363254" y="482600"/>
                </a:lnTo>
                <a:lnTo>
                  <a:pt x="371471" y="487680"/>
                </a:lnTo>
                <a:lnTo>
                  <a:pt x="376888" y="495300"/>
                </a:lnTo>
                <a:lnTo>
                  <a:pt x="378746" y="505460"/>
                </a:lnTo>
                <a:lnTo>
                  <a:pt x="376963" y="514350"/>
                </a:lnTo>
                <a:lnTo>
                  <a:pt x="371461" y="523240"/>
                </a:lnTo>
                <a:lnTo>
                  <a:pt x="312928" y="581660"/>
                </a:lnTo>
                <a:lnTo>
                  <a:pt x="304712" y="586740"/>
                </a:lnTo>
                <a:lnTo>
                  <a:pt x="295354" y="588010"/>
                </a:lnTo>
                <a:lnTo>
                  <a:pt x="352886" y="588010"/>
                </a:lnTo>
                <a:lnTo>
                  <a:pt x="394884" y="546100"/>
                </a:lnTo>
                <a:lnTo>
                  <a:pt x="403102" y="541020"/>
                </a:lnTo>
                <a:lnTo>
                  <a:pt x="412445" y="538480"/>
                </a:lnTo>
                <a:lnTo>
                  <a:pt x="464587" y="538480"/>
                </a:lnTo>
                <a:lnTo>
                  <a:pt x="460624" y="530860"/>
                </a:lnTo>
                <a:lnTo>
                  <a:pt x="423511" y="506730"/>
                </a:lnTo>
                <a:lnTo>
                  <a:pt x="411857" y="505460"/>
                </a:lnTo>
                <a:lnTo>
                  <a:pt x="410815" y="494030"/>
                </a:lnTo>
                <a:lnTo>
                  <a:pt x="407545" y="482600"/>
                </a:lnTo>
                <a:lnTo>
                  <a:pt x="406205" y="480060"/>
                </a:lnTo>
                <a:close/>
              </a:path>
              <a:path w="848359" h="679450">
                <a:moveTo>
                  <a:pt x="459300" y="441960"/>
                </a:moveTo>
                <a:lnTo>
                  <a:pt x="453065" y="443230"/>
                </a:lnTo>
                <a:lnTo>
                  <a:pt x="447584" y="447040"/>
                </a:lnTo>
                <a:lnTo>
                  <a:pt x="443950" y="452120"/>
                </a:lnTo>
                <a:lnTo>
                  <a:pt x="442737" y="458470"/>
                </a:lnTo>
                <a:lnTo>
                  <a:pt x="443946" y="464820"/>
                </a:lnTo>
                <a:lnTo>
                  <a:pt x="447574" y="469900"/>
                </a:lnTo>
                <a:lnTo>
                  <a:pt x="523686" y="546100"/>
                </a:lnTo>
                <a:lnTo>
                  <a:pt x="529135" y="553720"/>
                </a:lnTo>
                <a:lnTo>
                  <a:pt x="530951" y="563880"/>
                </a:lnTo>
                <a:lnTo>
                  <a:pt x="529135" y="572770"/>
                </a:lnTo>
                <a:lnTo>
                  <a:pt x="523686" y="581660"/>
                </a:lnTo>
                <a:lnTo>
                  <a:pt x="519006" y="585470"/>
                </a:lnTo>
                <a:lnTo>
                  <a:pt x="512765" y="588010"/>
                </a:lnTo>
                <a:lnTo>
                  <a:pt x="558603" y="588010"/>
                </a:lnTo>
                <a:lnTo>
                  <a:pt x="559934" y="585470"/>
                </a:lnTo>
                <a:lnTo>
                  <a:pt x="563077" y="574040"/>
                </a:lnTo>
                <a:lnTo>
                  <a:pt x="564041" y="562610"/>
                </a:lnTo>
                <a:lnTo>
                  <a:pt x="575789" y="561340"/>
                </a:lnTo>
                <a:lnTo>
                  <a:pt x="612977" y="537210"/>
                </a:lnTo>
                <a:lnTo>
                  <a:pt x="616997" y="529590"/>
                </a:lnTo>
                <a:lnTo>
                  <a:pt x="564658" y="529590"/>
                </a:lnTo>
                <a:lnTo>
                  <a:pt x="555317" y="528320"/>
                </a:lnTo>
                <a:lnTo>
                  <a:pt x="547110" y="523240"/>
                </a:lnTo>
                <a:lnTo>
                  <a:pt x="471007" y="447040"/>
                </a:lnTo>
                <a:lnTo>
                  <a:pt x="465532" y="443230"/>
                </a:lnTo>
                <a:lnTo>
                  <a:pt x="459300" y="441960"/>
                </a:lnTo>
                <a:close/>
              </a:path>
              <a:path w="848359" h="679450">
                <a:moveTo>
                  <a:pt x="347180" y="421640"/>
                </a:moveTo>
                <a:lnTo>
                  <a:pt x="295354" y="421640"/>
                </a:lnTo>
                <a:lnTo>
                  <a:pt x="304700" y="422910"/>
                </a:lnTo>
                <a:lnTo>
                  <a:pt x="312928" y="429260"/>
                </a:lnTo>
                <a:lnTo>
                  <a:pt x="318377" y="436880"/>
                </a:lnTo>
                <a:lnTo>
                  <a:pt x="320200" y="447040"/>
                </a:lnTo>
                <a:lnTo>
                  <a:pt x="318388" y="455930"/>
                </a:lnTo>
                <a:lnTo>
                  <a:pt x="312918" y="463550"/>
                </a:lnTo>
                <a:lnTo>
                  <a:pt x="254365" y="523240"/>
                </a:lnTo>
                <a:lnTo>
                  <a:pt x="246153" y="528320"/>
                </a:lnTo>
                <a:lnTo>
                  <a:pt x="236805" y="529590"/>
                </a:lnTo>
                <a:lnTo>
                  <a:pt x="294336" y="529590"/>
                </a:lnTo>
                <a:lnTo>
                  <a:pt x="336341" y="487680"/>
                </a:lnTo>
                <a:lnTo>
                  <a:pt x="344553" y="482600"/>
                </a:lnTo>
                <a:lnTo>
                  <a:pt x="353902" y="480060"/>
                </a:lnTo>
                <a:lnTo>
                  <a:pt x="406205" y="480060"/>
                </a:lnTo>
                <a:lnTo>
                  <a:pt x="402188" y="472440"/>
                </a:lnTo>
                <a:lnTo>
                  <a:pt x="364534" y="448310"/>
                </a:lnTo>
                <a:lnTo>
                  <a:pt x="353304" y="447040"/>
                </a:lnTo>
                <a:lnTo>
                  <a:pt x="348853" y="424180"/>
                </a:lnTo>
                <a:lnTo>
                  <a:pt x="347180" y="421640"/>
                </a:lnTo>
                <a:close/>
              </a:path>
              <a:path w="848359" h="679450">
                <a:moveTo>
                  <a:pt x="517835" y="383540"/>
                </a:moveTo>
                <a:lnTo>
                  <a:pt x="511602" y="384810"/>
                </a:lnTo>
                <a:lnTo>
                  <a:pt x="506127" y="387350"/>
                </a:lnTo>
                <a:lnTo>
                  <a:pt x="502493" y="393700"/>
                </a:lnTo>
                <a:lnTo>
                  <a:pt x="501281" y="400050"/>
                </a:lnTo>
                <a:lnTo>
                  <a:pt x="502493" y="406400"/>
                </a:lnTo>
                <a:lnTo>
                  <a:pt x="506127" y="411480"/>
                </a:lnTo>
                <a:lnTo>
                  <a:pt x="582240" y="487680"/>
                </a:lnTo>
                <a:lnTo>
                  <a:pt x="587701" y="495300"/>
                </a:lnTo>
                <a:lnTo>
                  <a:pt x="564658" y="529590"/>
                </a:lnTo>
                <a:lnTo>
                  <a:pt x="616997" y="529590"/>
                </a:lnTo>
                <a:lnTo>
                  <a:pt x="618337" y="527050"/>
                </a:lnTo>
                <a:lnTo>
                  <a:pt x="621598" y="515620"/>
                </a:lnTo>
                <a:lnTo>
                  <a:pt x="622626" y="504190"/>
                </a:lnTo>
                <a:lnTo>
                  <a:pt x="634032" y="502920"/>
                </a:lnTo>
                <a:lnTo>
                  <a:pt x="644971" y="500380"/>
                </a:lnTo>
                <a:lnTo>
                  <a:pt x="655132" y="495300"/>
                </a:lnTo>
                <a:lnTo>
                  <a:pt x="664206" y="487680"/>
                </a:lnTo>
                <a:lnTo>
                  <a:pt x="675247" y="471170"/>
                </a:lnTo>
                <a:lnTo>
                  <a:pt x="623223" y="471170"/>
                </a:lnTo>
                <a:lnTo>
                  <a:pt x="613867" y="469900"/>
                </a:lnTo>
                <a:lnTo>
                  <a:pt x="605653" y="463550"/>
                </a:lnTo>
                <a:lnTo>
                  <a:pt x="529550" y="387350"/>
                </a:lnTo>
                <a:lnTo>
                  <a:pt x="524069" y="384810"/>
                </a:lnTo>
                <a:lnTo>
                  <a:pt x="517835" y="383540"/>
                </a:lnTo>
                <a:close/>
              </a:path>
              <a:path w="848359" h="679450">
                <a:moveTo>
                  <a:pt x="289061" y="363220"/>
                </a:moveTo>
                <a:lnTo>
                  <a:pt x="236805" y="363220"/>
                </a:lnTo>
                <a:lnTo>
                  <a:pt x="246153" y="364490"/>
                </a:lnTo>
                <a:lnTo>
                  <a:pt x="254365" y="370840"/>
                </a:lnTo>
                <a:lnTo>
                  <a:pt x="259836" y="378460"/>
                </a:lnTo>
                <a:lnTo>
                  <a:pt x="261660" y="387350"/>
                </a:lnTo>
                <a:lnTo>
                  <a:pt x="259836" y="397510"/>
                </a:lnTo>
                <a:lnTo>
                  <a:pt x="254365" y="405130"/>
                </a:lnTo>
                <a:lnTo>
                  <a:pt x="195833" y="463550"/>
                </a:lnTo>
                <a:lnTo>
                  <a:pt x="187616" y="469900"/>
                </a:lnTo>
                <a:lnTo>
                  <a:pt x="178258" y="471170"/>
                </a:lnTo>
                <a:lnTo>
                  <a:pt x="235790" y="471170"/>
                </a:lnTo>
                <a:lnTo>
                  <a:pt x="277788" y="429260"/>
                </a:lnTo>
                <a:lnTo>
                  <a:pt x="286010" y="422910"/>
                </a:lnTo>
                <a:lnTo>
                  <a:pt x="295354" y="421640"/>
                </a:lnTo>
                <a:lnTo>
                  <a:pt x="347180" y="421640"/>
                </a:lnTo>
                <a:lnTo>
                  <a:pt x="336311" y="405130"/>
                </a:lnTo>
                <a:lnTo>
                  <a:pt x="317631" y="392430"/>
                </a:lnTo>
                <a:lnTo>
                  <a:pt x="294761" y="388620"/>
                </a:lnTo>
                <a:lnTo>
                  <a:pt x="293701" y="377190"/>
                </a:lnTo>
                <a:lnTo>
                  <a:pt x="290402" y="365760"/>
                </a:lnTo>
                <a:lnTo>
                  <a:pt x="289061" y="363220"/>
                </a:lnTo>
                <a:close/>
              </a:path>
              <a:path w="848359" h="679450">
                <a:moveTo>
                  <a:pt x="517414" y="259080"/>
                </a:moveTo>
                <a:lnTo>
                  <a:pt x="471007" y="259080"/>
                </a:lnTo>
                <a:lnTo>
                  <a:pt x="640793" y="429260"/>
                </a:lnTo>
                <a:lnTo>
                  <a:pt x="646235" y="436880"/>
                </a:lnTo>
                <a:lnTo>
                  <a:pt x="648049" y="447040"/>
                </a:lnTo>
                <a:lnTo>
                  <a:pt x="646235" y="455930"/>
                </a:lnTo>
                <a:lnTo>
                  <a:pt x="640793" y="463550"/>
                </a:lnTo>
                <a:lnTo>
                  <a:pt x="632578" y="469900"/>
                </a:lnTo>
                <a:lnTo>
                  <a:pt x="623223" y="471170"/>
                </a:lnTo>
                <a:lnTo>
                  <a:pt x="675247" y="471170"/>
                </a:lnTo>
                <a:lnTo>
                  <a:pt x="676946" y="468630"/>
                </a:lnTo>
                <a:lnTo>
                  <a:pt x="681192" y="447040"/>
                </a:lnTo>
                <a:lnTo>
                  <a:pt x="676946" y="424180"/>
                </a:lnTo>
                <a:lnTo>
                  <a:pt x="664206" y="405130"/>
                </a:lnTo>
                <a:lnTo>
                  <a:pt x="658363" y="400050"/>
                </a:lnTo>
                <a:lnTo>
                  <a:pt x="682325" y="375920"/>
                </a:lnTo>
                <a:lnTo>
                  <a:pt x="634940" y="375920"/>
                </a:lnTo>
                <a:lnTo>
                  <a:pt x="517414" y="259080"/>
                </a:lnTo>
                <a:close/>
              </a:path>
              <a:path w="848359" h="679450">
                <a:moveTo>
                  <a:pt x="236805" y="330200"/>
                </a:moveTo>
                <a:lnTo>
                  <a:pt x="214984" y="334010"/>
                </a:lnTo>
                <a:lnTo>
                  <a:pt x="195822" y="346710"/>
                </a:lnTo>
                <a:lnTo>
                  <a:pt x="166535" y="375920"/>
                </a:lnTo>
                <a:lnTo>
                  <a:pt x="214154" y="375920"/>
                </a:lnTo>
                <a:lnTo>
                  <a:pt x="219245" y="370840"/>
                </a:lnTo>
                <a:lnTo>
                  <a:pt x="227457" y="364490"/>
                </a:lnTo>
                <a:lnTo>
                  <a:pt x="236805" y="363220"/>
                </a:lnTo>
                <a:lnTo>
                  <a:pt x="289061" y="363220"/>
                </a:lnTo>
                <a:lnTo>
                  <a:pt x="285039" y="355600"/>
                </a:lnTo>
                <a:lnTo>
                  <a:pt x="277788" y="346710"/>
                </a:lnTo>
                <a:lnTo>
                  <a:pt x="258626" y="334010"/>
                </a:lnTo>
                <a:lnTo>
                  <a:pt x="236805" y="330200"/>
                </a:lnTo>
                <a:close/>
              </a:path>
              <a:path w="848359" h="679450">
                <a:moveTo>
                  <a:pt x="606021" y="118110"/>
                </a:moveTo>
                <a:lnTo>
                  <a:pt x="559403" y="118110"/>
                </a:lnTo>
                <a:lnTo>
                  <a:pt x="724298" y="287020"/>
                </a:lnTo>
                <a:lnTo>
                  <a:pt x="634940" y="375920"/>
                </a:lnTo>
                <a:lnTo>
                  <a:pt x="682325" y="375920"/>
                </a:lnTo>
                <a:lnTo>
                  <a:pt x="708809" y="349250"/>
                </a:lnTo>
                <a:lnTo>
                  <a:pt x="714638" y="344170"/>
                </a:lnTo>
                <a:lnTo>
                  <a:pt x="793925" y="264160"/>
                </a:lnTo>
                <a:lnTo>
                  <a:pt x="747721" y="264160"/>
                </a:lnTo>
                <a:lnTo>
                  <a:pt x="606021" y="118110"/>
                </a:lnTo>
                <a:close/>
              </a:path>
              <a:path w="848359" h="679450">
                <a:moveTo>
                  <a:pt x="644214" y="0"/>
                </a:moveTo>
                <a:lnTo>
                  <a:pt x="638076" y="1270"/>
                </a:lnTo>
                <a:lnTo>
                  <a:pt x="632615" y="3810"/>
                </a:lnTo>
                <a:lnTo>
                  <a:pt x="548523" y="83820"/>
                </a:lnTo>
                <a:lnTo>
                  <a:pt x="536361" y="93980"/>
                </a:lnTo>
                <a:lnTo>
                  <a:pt x="523931" y="101600"/>
                </a:lnTo>
                <a:lnTo>
                  <a:pt x="510871" y="105410"/>
                </a:lnTo>
                <a:lnTo>
                  <a:pt x="468509" y="109220"/>
                </a:lnTo>
                <a:lnTo>
                  <a:pt x="443321" y="115570"/>
                </a:lnTo>
                <a:lnTo>
                  <a:pt x="420864" y="127000"/>
                </a:lnTo>
                <a:lnTo>
                  <a:pt x="400748" y="142240"/>
                </a:lnTo>
                <a:lnTo>
                  <a:pt x="321975" y="142240"/>
                </a:lnTo>
                <a:lnTo>
                  <a:pt x="338705" y="144780"/>
                </a:lnTo>
                <a:lnTo>
                  <a:pt x="353086" y="149860"/>
                </a:lnTo>
                <a:lnTo>
                  <a:pt x="365733" y="156210"/>
                </a:lnTo>
                <a:lnTo>
                  <a:pt x="377262" y="165100"/>
                </a:lnTo>
                <a:lnTo>
                  <a:pt x="330467" y="212090"/>
                </a:lnTo>
                <a:lnTo>
                  <a:pt x="315955" y="233680"/>
                </a:lnTo>
                <a:lnTo>
                  <a:pt x="315959" y="284480"/>
                </a:lnTo>
                <a:lnTo>
                  <a:pt x="352381" y="320040"/>
                </a:lnTo>
                <a:lnTo>
                  <a:pt x="377319" y="325120"/>
                </a:lnTo>
                <a:lnTo>
                  <a:pt x="402258" y="320040"/>
                </a:lnTo>
                <a:lnTo>
                  <a:pt x="424161" y="306070"/>
                </a:lnTo>
                <a:lnTo>
                  <a:pt x="438088" y="292100"/>
                </a:lnTo>
                <a:lnTo>
                  <a:pt x="377318" y="292100"/>
                </a:lnTo>
                <a:lnTo>
                  <a:pt x="364846" y="289560"/>
                </a:lnTo>
                <a:lnTo>
                  <a:pt x="353891" y="283210"/>
                </a:lnTo>
                <a:lnTo>
                  <a:pt x="346634" y="271780"/>
                </a:lnTo>
                <a:lnTo>
                  <a:pt x="344215" y="259080"/>
                </a:lnTo>
                <a:lnTo>
                  <a:pt x="346634" y="246380"/>
                </a:lnTo>
                <a:lnTo>
                  <a:pt x="421323" y="168910"/>
                </a:lnTo>
                <a:lnTo>
                  <a:pt x="454225" y="147320"/>
                </a:lnTo>
                <a:lnTo>
                  <a:pt x="496818" y="139700"/>
                </a:lnTo>
                <a:lnTo>
                  <a:pt x="513811" y="138430"/>
                </a:lnTo>
                <a:lnTo>
                  <a:pt x="529787" y="134620"/>
                </a:lnTo>
                <a:lnTo>
                  <a:pt x="544925" y="128270"/>
                </a:lnTo>
                <a:lnTo>
                  <a:pt x="559403" y="118110"/>
                </a:lnTo>
                <a:lnTo>
                  <a:pt x="606021" y="118110"/>
                </a:lnTo>
                <a:lnTo>
                  <a:pt x="583842" y="95250"/>
                </a:lnTo>
                <a:lnTo>
                  <a:pt x="643630" y="39370"/>
                </a:lnTo>
                <a:lnTo>
                  <a:pt x="690080" y="39370"/>
                </a:lnTo>
                <a:lnTo>
                  <a:pt x="655672" y="5080"/>
                </a:lnTo>
                <a:lnTo>
                  <a:pt x="650317" y="1270"/>
                </a:lnTo>
                <a:lnTo>
                  <a:pt x="644214" y="0"/>
                </a:lnTo>
                <a:close/>
              </a:path>
              <a:path w="848359" h="679450">
                <a:moveTo>
                  <a:pt x="275579" y="60960"/>
                </a:moveTo>
                <a:lnTo>
                  <a:pt x="228753" y="60960"/>
                </a:lnTo>
                <a:lnTo>
                  <a:pt x="292374" y="124460"/>
                </a:lnTo>
                <a:lnTo>
                  <a:pt x="103636" y="313690"/>
                </a:lnTo>
                <a:lnTo>
                  <a:pt x="150009" y="313690"/>
                </a:lnTo>
                <a:lnTo>
                  <a:pt x="321975" y="142240"/>
                </a:lnTo>
                <a:lnTo>
                  <a:pt x="400748" y="142240"/>
                </a:lnTo>
                <a:lnTo>
                  <a:pt x="384479" y="129540"/>
                </a:lnTo>
                <a:lnTo>
                  <a:pt x="366550" y="119380"/>
                </a:lnTo>
                <a:lnTo>
                  <a:pt x="346343" y="113030"/>
                </a:lnTo>
                <a:lnTo>
                  <a:pt x="323242" y="109220"/>
                </a:lnTo>
                <a:lnTo>
                  <a:pt x="275579" y="60960"/>
                </a:lnTo>
                <a:close/>
              </a:path>
              <a:path w="848359" h="679450">
                <a:moveTo>
                  <a:pt x="494423" y="195580"/>
                </a:moveTo>
                <a:lnTo>
                  <a:pt x="488189" y="196850"/>
                </a:lnTo>
                <a:lnTo>
                  <a:pt x="482703" y="200660"/>
                </a:lnTo>
                <a:lnTo>
                  <a:pt x="400737" y="283210"/>
                </a:lnTo>
                <a:lnTo>
                  <a:pt x="389788" y="289560"/>
                </a:lnTo>
                <a:lnTo>
                  <a:pt x="377318" y="292100"/>
                </a:lnTo>
                <a:lnTo>
                  <a:pt x="438088" y="292100"/>
                </a:lnTo>
                <a:lnTo>
                  <a:pt x="471007" y="259080"/>
                </a:lnTo>
                <a:lnTo>
                  <a:pt x="517414" y="259080"/>
                </a:lnTo>
                <a:lnTo>
                  <a:pt x="494420" y="236220"/>
                </a:lnTo>
                <a:lnTo>
                  <a:pt x="506127" y="223520"/>
                </a:lnTo>
                <a:lnTo>
                  <a:pt x="509767" y="218440"/>
                </a:lnTo>
                <a:lnTo>
                  <a:pt x="510980" y="212090"/>
                </a:lnTo>
                <a:lnTo>
                  <a:pt x="509767" y="205740"/>
                </a:lnTo>
                <a:lnTo>
                  <a:pt x="506127" y="200660"/>
                </a:lnTo>
                <a:lnTo>
                  <a:pt x="500653" y="196850"/>
                </a:lnTo>
                <a:lnTo>
                  <a:pt x="494423" y="195580"/>
                </a:lnTo>
                <a:close/>
              </a:path>
              <a:path w="848359" h="679450">
                <a:moveTo>
                  <a:pt x="690080" y="39370"/>
                </a:moveTo>
                <a:lnTo>
                  <a:pt x="643630" y="39370"/>
                </a:lnTo>
                <a:lnTo>
                  <a:pt x="807877" y="203200"/>
                </a:lnTo>
                <a:lnTo>
                  <a:pt x="747721" y="264160"/>
                </a:lnTo>
                <a:lnTo>
                  <a:pt x="793925" y="264160"/>
                </a:lnTo>
                <a:lnTo>
                  <a:pt x="843007" y="214630"/>
                </a:lnTo>
                <a:lnTo>
                  <a:pt x="846646" y="209550"/>
                </a:lnTo>
                <a:lnTo>
                  <a:pt x="847860" y="203200"/>
                </a:lnTo>
                <a:lnTo>
                  <a:pt x="846646" y="196850"/>
                </a:lnTo>
                <a:lnTo>
                  <a:pt x="843007" y="191770"/>
                </a:lnTo>
                <a:lnTo>
                  <a:pt x="690080" y="3937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5" name="object 6447">
            <a:extLst>
              <a:ext uri="{FF2B5EF4-FFF2-40B4-BE49-F238E27FC236}">
                <a16:creationId xmlns:a16="http://schemas.microsoft.com/office/drawing/2014/main" id="{9E25CD24-7C79-EA48-BF25-FCE95E1190DC}"/>
              </a:ext>
            </a:extLst>
          </p:cNvPr>
          <p:cNvSpPr/>
          <p:nvPr/>
        </p:nvSpPr>
        <p:spPr>
          <a:xfrm>
            <a:off x="11099138" y="738197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068" y="0"/>
                </a:lnTo>
              </a:path>
            </a:pathLst>
          </a:custGeom>
          <a:ln w="20941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6448">
            <a:extLst>
              <a:ext uri="{FF2B5EF4-FFF2-40B4-BE49-F238E27FC236}">
                <a16:creationId xmlns:a16="http://schemas.microsoft.com/office/drawing/2014/main" id="{03E05863-B405-1E49-B97D-CE9F058A00D4}"/>
              </a:ext>
            </a:extLst>
          </p:cNvPr>
          <p:cNvSpPr/>
          <p:nvPr/>
        </p:nvSpPr>
        <p:spPr>
          <a:xfrm>
            <a:off x="15339846" y="738197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>
                <a:moveTo>
                  <a:pt x="0" y="0"/>
                </a:moveTo>
                <a:lnTo>
                  <a:pt x="335068" y="0"/>
                </a:lnTo>
              </a:path>
            </a:pathLst>
          </a:custGeom>
          <a:ln w="20941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6449">
            <a:extLst>
              <a:ext uri="{FF2B5EF4-FFF2-40B4-BE49-F238E27FC236}">
                <a16:creationId xmlns:a16="http://schemas.microsoft.com/office/drawing/2014/main" id="{BB61ABA0-E1CD-C14B-9081-BF58D970220D}"/>
              </a:ext>
            </a:extLst>
          </p:cNvPr>
          <p:cNvSpPr/>
          <p:nvPr/>
        </p:nvSpPr>
        <p:spPr>
          <a:xfrm>
            <a:off x="7078318" y="738197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068" y="0"/>
                </a:lnTo>
              </a:path>
            </a:pathLst>
          </a:custGeom>
          <a:ln w="20941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8" name="object 6450">
            <a:extLst>
              <a:ext uri="{FF2B5EF4-FFF2-40B4-BE49-F238E27FC236}">
                <a16:creationId xmlns:a16="http://schemas.microsoft.com/office/drawing/2014/main" id="{9DF7A587-E3DA-FC44-8D0D-F968DFAE435F}"/>
              </a:ext>
            </a:extLst>
          </p:cNvPr>
          <p:cNvSpPr/>
          <p:nvPr/>
        </p:nvSpPr>
        <p:spPr>
          <a:xfrm>
            <a:off x="1057559" y="738197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>
                <a:moveTo>
                  <a:pt x="0" y="0"/>
                </a:moveTo>
                <a:lnTo>
                  <a:pt x="335068" y="0"/>
                </a:lnTo>
              </a:path>
            </a:pathLst>
          </a:custGeom>
          <a:ln w="20941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9" name="object 6378">
            <a:extLst>
              <a:ext uri="{FF2B5EF4-FFF2-40B4-BE49-F238E27FC236}">
                <a16:creationId xmlns:a16="http://schemas.microsoft.com/office/drawing/2014/main" id="{48B126C6-8079-E441-BDB3-811D3830A1D0}"/>
              </a:ext>
            </a:extLst>
          </p:cNvPr>
          <p:cNvSpPr txBox="1"/>
          <p:nvPr/>
        </p:nvSpPr>
        <p:spPr>
          <a:xfrm>
            <a:off x="1030272" y="7648965"/>
            <a:ext cx="4732655" cy="2162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95"/>
              </a:spcBef>
            </a:pPr>
            <a:r>
              <a:rPr sz="1950" b="1" spc="5" dirty="0">
                <a:latin typeface="Muli"/>
                <a:cs typeface="Muli"/>
              </a:rPr>
              <a:t>Over </a:t>
            </a:r>
            <a:r>
              <a:rPr sz="1950" b="1" spc="-35" dirty="0">
                <a:latin typeface="Muli"/>
                <a:cs typeface="Muli"/>
              </a:rPr>
              <a:t>25 </a:t>
            </a:r>
            <a:r>
              <a:rPr sz="1950" b="1" spc="-10" dirty="0">
                <a:latin typeface="Muli"/>
                <a:cs typeface="Muli"/>
              </a:rPr>
              <a:t>Years </a:t>
            </a:r>
            <a:r>
              <a:rPr sz="1950" b="1" spc="-5" dirty="0">
                <a:latin typeface="Muli"/>
                <a:cs typeface="Muli"/>
              </a:rPr>
              <a:t>of </a:t>
            </a:r>
            <a:r>
              <a:rPr sz="1950" b="1" spc="10" dirty="0">
                <a:latin typeface="Muli"/>
                <a:cs typeface="Muli"/>
              </a:rPr>
              <a:t>in depth experiences  </a:t>
            </a:r>
            <a:r>
              <a:rPr sz="1950" b="1" spc="15" dirty="0">
                <a:latin typeface="Muli"/>
                <a:cs typeface="Muli"/>
              </a:rPr>
              <a:t>helping customers Manage, </a:t>
            </a:r>
            <a:r>
              <a:rPr sz="1950" b="1" spc="10" dirty="0">
                <a:latin typeface="Muli"/>
                <a:cs typeface="Muli"/>
              </a:rPr>
              <a:t>Integrate,  </a:t>
            </a:r>
            <a:r>
              <a:rPr sz="1950" b="1" spc="15" dirty="0">
                <a:latin typeface="Muli"/>
                <a:cs typeface="Muli"/>
              </a:rPr>
              <a:t>Analyse </a:t>
            </a:r>
            <a:r>
              <a:rPr sz="1950" b="1" spc="20" dirty="0">
                <a:latin typeface="Muli"/>
                <a:cs typeface="Muli"/>
              </a:rPr>
              <a:t>and </a:t>
            </a:r>
            <a:r>
              <a:rPr sz="1950" b="1" spc="5" dirty="0">
                <a:latin typeface="Muli"/>
                <a:cs typeface="Muli"/>
              </a:rPr>
              <a:t>Mobilize </a:t>
            </a:r>
            <a:r>
              <a:rPr sz="1950" b="1" spc="15" dirty="0">
                <a:latin typeface="Muli"/>
                <a:cs typeface="Muli"/>
              </a:rPr>
              <a:t>Business </a:t>
            </a:r>
            <a:r>
              <a:rPr sz="1950" b="1" spc="10" dirty="0">
                <a:latin typeface="Muli"/>
                <a:cs typeface="Muli"/>
              </a:rPr>
              <a:t>Mission  </a:t>
            </a:r>
            <a:r>
              <a:rPr sz="1950" b="1" spc="15" dirty="0">
                <a:latin typeface="Muli"/>
                <a:cs typeface="Muli"/>
              </a:rPr>
              <a:t>critical </a:t>
            </a:r>
            <a:r>
              <a:rPr sz="1950" b="1" spc="10" dirty="0">
                <a:latin typeface="Muli"/>
                <a:cs typeface="Muli"/>
              </a:rPr>
              <a:t>Data across </a:t>
            </a:r>
            <a:r>
              <a:rPr sz="1950" b="1" spc="15" dirty="0">
                <a:latin typeface="Muli"/>
                <a:cs typeface="Muli"/>
              </a:rPr>
              <a:t>the </a:t>
            </a:r>
            <a:r>
              <a:rPr sz="1950" b="1" spc="10" dirty="0">
                <a:latin typeface="Muli"/>
                <a:cs typeface="Muli"/>
              </a:rPr>
              <a:t>enterprise;  Exceptional </a:t>
            </a:r>
            <a:r>
              <a:rPr sz="1950" b="1" spc="15" dirty="0">
                <a:latin typeface="Muli"/>
                <a:cs typeface="Muli"/>
              </a:rPr>
              <a:t>track </a:t>
            </a:r>
            <a:r>
              <a:rPr sz="1950" b="1" spc="5" dirty="0">
                <a:latin typeface="Muli"/>
                <a:cs typeface="Muli"/>
              </a:rPr>
              <a:t>record </a:t>
            </a:r>
            <a:r>
              <a:rPr sz="1950" b="1" spc="10" dirty="0">
                <a:latin typeface="Muli"/>
                <a:cs typeface="Muli"/>
              </a:rPr>
              <a:t>providing  </a:t>
            </a:r>
            <a:r>
              <a:rPr sz="1950" b="1" spc="-15" dirty="0">
                <a:latin typeface="Muli"/>
                <a:cs typeface="Muli"/>
              </a:rPr>
              <a:t>Turnkey </a:t>
            </a:r>
            <a:r>
              <a:rPr sz="1950" b="1" spc="10" dirty="0">
                <a:latin typeface="Muli"/>
                <a:cs typeface="Muli"/>
              </a:rPr>
              <a:t>IT </a:t>
            </a:r>
            <a:r>
              <a:rPr sz="1950" b="1" spc="15" dirty="0">
                <a:latin typeface="Muli"/>
                <a:cs typeface="Muli"/>
              </a:rPr>
              <a:t>Solutions </a:t>
            </a:r>
            <a:r>
              <a:rPr sz="1950" b="1" spc="10" dirty="0">
                <a:latin typeface="Muli"/>
                <a:cs typeface="Muli"/>
              </a:rPr>
              <a:t>across</a:t>
            </a:r>
            <a:r>
              <a:rPr sz="1950" b="1" dirty="0">
                <a:latin typeface="Muli"/>
                <a:cs typeface="Muli"/>
              </a:rPr>
              <a:t> </a:t>
            </a:r>
            <a:r>
              <a:rPr sz="1950" b="1" spc="-30" dirty="0">
                <a:latin typeface="Muli"/>
                <a:cs typeface="Muli"/>
              </a:rPr>
              <a:t>Turkey,</a:t>
            </a:r>
            <a:endParaRPr sz="1950" dirty="0">
              <a:latin typeface="Muli"/>
              <a:cs typeface="Muli"/>
            </a:endParaRPr>
          </a:p>
        </p:txBody>
      </p:sp>
      <p:pic>
        <p:nvPicPr>
          <p:cNvPr id="81" name="Obraz 80" descr="Obraz zawierający rysunek&#10;&#10;Opis wygenerowany automatycznie">
            <a:extLst>
              <a:ext uri="{FF2B5EF4-FFF2-40B4-BE49-F238E27FC236}">
                <a16:creationId xmlns:a16="http://schemas.microsoft.com/office/drawing/2014/main" id="{9D7D149F-6E02-0D49-8D2D-BFC45EEEB2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2050" y="10226675"/>
            <a:ext cx="990600" cy="577049"/>
          </a:xfrm>
          <a:prstGeom prst="rect">
            <a:avLst/>
          </a:prstGeom>
        </p:spPr>
      </p:pic>
      <p:pic>
        <p:nvPicPr>
          <p:cNvPr id="83" name="Obraz 82">
            <a:extLst>
              <a:ext uri="{FF2B5EF4-FFF2-40B4-BE49-F238E27FC236}">
                <a16:creationId xmlns:a16="http://schemas.microsoft.com/office/drawing/2014/main" id="{3506F874-F484-BF44-8C2C-5D46D8C320B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9850" y="9769475"/>
            <a:ext cx="2209800" cy="1100075"/>
          </a:xfrm>
          <a:prstGeom prst="rect">
            <a:avLst/>
          </a:prstGeom>
        </p:spPr>
      </p:pic>
      <p:pic>
        <p:nvPicPr>
          <p:cNvPr id="85" name="Obraz 84">
            <a:extLst>
              <a:ext uri="{FF2B5EF4-FFF2-40B4-BE49-F238E27FC236}">
                <a16:creationId xmlns:a16="http://schemas.microsoft.com/office/drawing/2014/main" id="{ABE2911A-B2C0-E14A-B2A7-B93562BC49F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" y="2991806"/>
            <a:ext cx="7162800" cy="34681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98850" y="9464675"/>
            <a:ext cx="1828800" cy="346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Rectangle 2"/>
          <p:cNvSpPr/>
          <p:nvPr/>
        </p:nvSpPr>
        <p:spPr>
          <a:xfrm>
            <a:off x="9442450" y="9811140"/>
            <a:ext cx="1991968" cy="1253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501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S/4 HANA bots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CB49FFD-0AB1-4C19-AB5B-EDC049A4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80" y="2378075"/>
            <a:ext cx="16585340" cy="80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51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S/4 HANA bots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F8BFFE3-B65C-4DAF-B98D-1A230ECA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86" y="1994890"/>
            <a:ext cx="16147128" cy="80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non SAP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A1C7EA3-97F1-490C-8AAE-B4537251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378075"/>
            <a:ext cx="17233130" cy="84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49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7 </a:t>
            </a:r>
            <a:r>
              <a:rPr lang="en-US" dirty="0" err="1"/>
              <a:t>důvodů</a:t>
            </a:r>
            <a:r>
              <a:rPr lang="en-US" dirty="0"/>
              <a:t> </a:t>
            </a:r>
            <a:r>
              <a:rPr lang="en-US" dirty="0" err="1"/>
              <a:t>proč</a:t>
            </a:r>
            <a:r>
              <a:rPr lang="en-US" dirty="0"/>
              <a:t> </a:t>
            </a:r>
            <a:r>
              <a:rPr lang="en-US" dirty="0" err="1"/>
              <a:t>vybrat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E50FCC0-9CB6-4494-A4FB-9FD6BDE2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2183126"/>
            <a:ext cx="17633236" cy="91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get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D47103D-863C-4FAF-8030-6F745039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07" y="2454275"/>
            <a:ext cx="20120408" cy="88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2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get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1050" y="2987675"/>
            <a:ext cx="156972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Public SAP Web sites @ </a:t>
            </a:r>
            <a:r>
              <a:rPr lang="en-US" dirty="0" err="1"/>
              <a:t>iRPA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SAP Intelligent Robotic Process Automation | SAP Community</a:t>
            </a:r>
            <a:endParaRPr lang="en-US" dirty="0"/>
          </a:p>
          <a:p>
            <a:r>
              <a:rPr lang="en-US" dirty="0">
                <a:hlinkClick r:id="rId4"/>
              </a:rPr>
              <a:t>SAP Intelligent Robotic Process Automation | SAP Products</a:t>
            </a:r>
            <a:endParaRPr lang="en-US" dirty="0"/>
          </a:p>
          <a:p>
            <a:r>
              <a:rPr lang="en-US" dirty="0">
                <a:hlinkClick r:id="rId5"/>
              </a:rPr>
              <a:t>SAP Intelligent Robotic Process Automation | sapstore.com</a:t>
            </a:r>
            <a:endParaRPr lang="en-US" dirty="0"/>
          </a:p>
          <a:p>
            <a:r>
              <a:rPr lang="en-US" dirty="0">
                <a:hlinkClick r:id="rId6"/>
              </a:rPr>
              <a:t>SAP Intelligent Robotic Process Automation Store | ondemand.com</a:t>
            </a:r>
            <a:endParaRPr lang="en-US" dirty="0"/>
          </a:p>
          <a:p>
            <a:r>
              <a:rPr lang="en-US" dirty="0">
                <a:hlinkClick r:id="rId7"/>
              </a:rPr>
              <a:t>SAP Intelligent Robotic Process Automation Courses | </a:t>
            </a:r>
            <a:r>
              <a:rPr lang="en-US" dirty="0" err="1">
                <a:hlinkClick r:id="rId7"/>
              </a:rPr>
              <a:t>openSAP</a:t>
            </a:r>
            <a:endParaRPr lang="en-US" dirty="0"/>
          </a:p>
          <a:p>
            <a:r>
              <a:rPr lang="en-US" dirty="0">
                <a:hlinkClick r:id="rId8"/>
              </a:rPr>
              <a:t>SAP Intelligent Robotic Process Automation | Road Map Explorer</a:t>
            </a:r>
            <a:endParaRPr lang="en-US" dirty="0"/>
          </a:p>
          <a:p>
            <a:endParaRPr lang="en-US" dirty="0"/>
          </a:p>
          <a:p>
            <a:r>
              <a:rPr lang="en-US" dirty="0"/>
              <a:t>SAP TechEd – activate free access</a:t>
            </a:r>
          </a:p>
          <a:p>
            <a:r>
              <a:rPr lang="en-US" dirty="0"/>
              <a:t>SAP Learning Hub – subscribe </a:t>
            </a:r>
          </a:p>
        </p:txBody>
      </p:sp>
    </p:spTree>
    <p:extLst>
      <p:ext uri="{BB962C8B-B14F-4D97-AF65-F5344CB8AC3E}">
        <p14:creationId xmlns:p14="http://schemas.microsoft.com/office/powerpoint/2010/main" val="3704136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Jak </a:t>
            </a:r>
            <a:r>
              <a:rPr lang="en-US" dirty="0" err="1"/>
              <a:t>naplánovat</a:t>
            </a:r>
            <a:r>
              <a:rPr lang="en-US" dirty="0"/>
              <a:t> </a:t>
            </a:r>
            <a:r>
              <a:rPr lang="en-US" dirty="0" err="1"/>
              <a:t>nasazení</a:t>
            </a:r>
            <a:r>
              <a:rPr lang="en-US" dirty="0"/>
              <a:t> RPA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51050" y="2987675"/>
            <a:ext cx="15697200" cy="7162800"/>
          </a:xfrm>
        </p:spPr>
        <p:txBody>
          <a:bodyPr/>
          <a:lstStyle/>
          <a:p>
            <a:r>
              <a:rPr lang="cs-CZ" sz="3200" dirty="0"/>
              <a:t>Identifikace procesů</a:t>
            </a:r>
            <a:r>
              <a:rPr lang="en-US" sz="3200" dirty="0"/>
              <a:t> </a:t>
            </a:r>
            <a:r>
              <a:rPr lang="en-US" sz="3200" dirty="0" err="1"/>
              <a:t>vhodných</a:t>
            </a:r>
            <a:r>
              <a:rPr lang="en-US" sz="3200" dirty="0"/>
              <a:t> pro RPA</a:t>
            </a:r>
            <a:endParaRPr lang="cs-CZ" sz="3200" dirty="0"/>
          </a:p>
          <a:p>
            <a:endParaRPr lang="cs-CZ" sz="3200" dirty="0"/>
          </a:p>
          <a:p>
            <a:pPr lvl="1">
              <a:spcBef>
                <a:spcPts val="3600"/>
              </a:spcBef>
            </a:pPr>
            <a:r>
              <a:rPr lang="cs-CZ" sz="3200" dirty="0"/>
              <a:t>Pracuje se v procesu s velkým množstvím dat?</a:t>
            </a:r>
            <a:endParaRPr lang="en-US" sz="3200" dirty="0"/>
          </a:p>
          <a:p>
            <a:pPr lvl="1">
              <a:spcBef>
                <a:spcPts val="3600"/>
              </a:spcBef>
            </a:pPr>
            <a:r>
              <a:rPr lang="cs-CZ" sz="3200" dirty="0"/>
              <a:t>Opakuje se process?</a:t>
            </a:r>
            <a:endParaRPr lang="en-US" sz="3200" dirty="0"/>
          </a:p>
          <a:p>
            <a:pPr lvl="1">
              <a:spcBef>
                <a:spcPts val="3600"/>
              </a:spcBef>
            </a:pPr>
            <a:r>
              <a:rPr lang="cs-CZ" sz="3200" dirty="0"/>
              <a:t>Nevyžaduje proces lidský úsudek?</a:t>
            </a:r>
            <a:endParaRPr lang="en-US" sz="3200" dirty="0"/>
          </a:p>
          <a:p>
            <a:pPr lvl="1">
              <a:spcBef>
                <a:spcPts val="3600"/>
              </a:spcBef>
            </a:pPr>
            <a:r>
              <a:rPr lang="cs-CZ" sz="3200" dirty="0"/>
              <a:t>Je proces</a:t>
            </a:r>
            <a:r>
              <a:rPr lang="en-US" sz="3200" dirty="0"/>
              <a:t> </a:t>
            </a:r>
            <a:r>
              <a:rPr lang="en-US" sz="3200" dirty="0" err="1"/>
              <a:t>strukurován</a:t>
            </a:r>
            <a:r>
              <a:rPr lang="en-US" sz="3200" dirty="0"/>
              <a:t> /</a:t>
            </a:r>
            <a:r>
              <a:rPr lang="cs-CZ" sz="3200" dirty="0"/>
              <a:t> založen na pravidlech?</a:t>
            </a:r>
            <a:endParaRPr lang="en-US" sz="3200" dirty="0"/>
          </a:p>
          <a:p>
            <a:pPr lvl="1">
              <a:spcBef>
                <a:spcPts val="3600"/>
              </a:spcBef>
            </a:pPr>
            <a:r>
              <a:rPr lang="en-US" sz="3200" dirty="0"/>
              <a:t>Je </a:t>
            </a:r>
            <a:r>
              <a:rPr lang="cs-CZ" sz="3200" noProof="1"/>
              <a:t>prostředí</a:t>
            </a:r>
            <a:r>
              <a:rPr lang="en-US" sz="3200" dirty="0"/>
              <a:t> na pozadí stabilní?</a:t>
            </a:r>
          </a:p>
          <a:p>
            <a:pPr lvl="1"/>
            <a:endParaRPr lang="cs-CZ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850" y="1820714"/>
            <a:ext cx="2590800" cy="3835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7051" y="5638850"/>
            <a:ext cx="2743200" cy="367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Jak </a:t>
            </a:r>
            <a:r>
              <a:rPr lang="en-US" dirty="0" err="1"/>
              <a:t>naplánovat</a:t>
            </a:r>
            <a:r>
              <a:rPr lang="en-US" dirty="0"/>
              <a:t> </a:t>
            </a:r>
            <a:r>
              <a:rPr lang="en-US" dirty="0" err="1"/>
              <a:t>nasazení</a:t>
            </a:r>
            <a:r>
              <a:rPr lang="en-US" dirty="0"/>
              <a:t> RPA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51050" y="2987675"/>
            <a:ext cx="15697200" cy="7162800"/>
          </a:xfrm>
        </p:spPr>
        <p:txBody>
          <a:bodyPr/>
          <a:lstStyle/>
          <a:p>
            <a:r>
              <a:rPr lang="en-US" sz="3200" dirty="0" err="1"/>
              <a:t>Definování</a:t>
            </a:r>
            <a:r>
              <a:rPr lang="en-US" sz="3200" dirty="0"/>
              <a:t> </a:t>
            </a:r>
            <a:r>
              <a:rPr lang="en-US" sz="3200" dirty="0" err="1"/>
              <a:t>vize</a:t>
            </a:r>
            <a:r>
              <a:rPr lang="en-US" sz="3200" dirty="0"/>
              <a:t> a </a:t>
            </a:r>
            <a:r>
              <a:rPr lang="en-US" sz="3200" dirty="0" err="1"/>
              <a:t>strategie</a:t>
            </a:r>
            <a:endParaRPr lang="cs-CZ" sz="3200" dirty="0"/>
          </a:p>
          <a:p>
            <a:endParaRPr lang="en-US" sz="3200" dirty="0"/>
          </a:p>
          <a:p>
            <a:endParaRPr lang="cs-CZ" sz="3200" dirty="0"/>
          </a:p>
          <a:p>
            <a:pPr lvl="1"/>
            <a:r>
              <a:rPr lang="en-US" sz="3200" dirty="0" err="1"/>
              <a:t>Vytvoření</a:t>
            </a:r>
            <a:r>
              <a:rPr lang="en-US" sz="3200" dirty="0"/>
              <a:t> </a:t>
            </a:r>
            <a:r>
              <a:rPr lang="en-US" sz="3200" dirty="0" err="1"/>
              <a:t>jasné</a:t>
            </a:r>
            <a:r>
              <a:rPr lang="en-US" sz="3200" dirty="0"/>
              <a:t> a </a:t>
            </a:r>
            <a:r>
              <a:rPr lang="en-US" sz="3200" dirty="0" err="1"/>
              <a:t>přehledné</a:t>
            </a:r>
            <a:r>
              <a:rPr lang="en-US" sz="3200" dirty="0"/>
              <a:t> </a:t>
            </a:r>
            <a:r>
              <a:rPr lang="en-US" sz="3200" dirty="0" err="1"/>
              <a:t>mapy</a:t>
            </a:r>
            <a:r>
              <a:rPr lang="en-US" sz="3200" dirty="0"/>
              <a:t> </a:t>
            </a:r>
            <a:r>
              <a:rPr lang="en-US" sz="3200" dirty="0" err="1"/>
              <a:t>toku</a:t>
            </a:r>
            <a:r>
              <a:rPr lang="en-US" sz="3200" dirty="0"/>
              <a:t> </a:t>
            </a:r>
            <a:r>
              <a:rPr lang="en-US" sz="3200" dirty="0" err="1"/>
              <a:t>dat</a:t>
            </a:r>
            <a:endParaRPr lang="en-US" sz="3200" dirty="0"/>
          </a:p>
          <a:p>
            <a:pPr lvl="1"/>
            <a:endParaRPr lang="cs-CZ" sz="3200" dirty="0"/>
          </a:p>
          <a:p>
            <a:pPr lvl="1"/>
            <a:r>
              <a:rPr lang="en-US" sz="3200" dirty="0" err="1"/>
              <a:t>Popis</a:t>
            </a:r>
            <a:r>
              <a:rPr lang="en-US" sz="3200" dirty="0"/>
              <a:t> </a:t>
            </a:r>
            <a:r>
              <a:rPr lang="en-US" sz="3200" dirty="0" err="1"/>
              <a:t>procesu</a:t>
            </a:r>
            <a:r>
              <a:rPr lang="en-US" sz="3200" dirty="0"/>
              <a:t> </a:t>
            </a:r>
            <a:r>
              <a:rPr lang="en-US" sz="3200" dirty="0" err="1"/>
              <a:t>pomocí</a:t>
            </a:r>
            <a:r>
              <a:rPr lang="en-US" sz="3200" dirty="0"/>
              <a:t> </a:t>
            </a:r>
            <a:r>
              <a:rPr lang="en-US" sz="3200" dirty="0" err="1"/>
              <a:t>kroků</a:t>
            </a:r>
            <a:r>
              <a:rPr lang="en-US" sz="3200" dirty="0"/>
              <a:t> a </a:t>
            </a:r>
            <a:r>
              <a:rPr lang="en-US" sz="3200" dirty="0" err="1"/>
              <a:t>pravidel</a:t>
            </a:r>
            <a:endParaRPr lang="en-US" sz="3200" dirty="0"/>
          </a:p>
          <a:p>
            <a:pPr lvl="1"/>
            <a:endParaRPr lang="cs-CZ" sz="3200" dirty="0"/>
          </a:p>
          <a:p>
            <a:pPr lvl="1"/>
            <a:r>
              <a:rPr lang="en-US" sz="3200" dirty="0" err="1"/>
              <a:t>Definice</a:t>
            </a:r>
            <a:r>
              <a:rPr lang="en-US" sz="3200" dirty="0"/>
              <a:t> </a:t>
            </a:r>
            <a:r>
              <a:rPr lang="en-US" sz="3200" dirty="0" err="1"/>
              <a:t>nástrojů</a:t>
            </a:r>
            <a:r>
              <a:rPr lang="en-US" sz="3200" dirty="0"/>
              <a:t>, </a:t>
            </a:r>
            <a:r>
              <a:rPr lang="en-US" sz="3200" dirty="0" err="1"/>
              <a:t>které</a:t>
            </a:r>
            <a:r>
              <a:rPr lang="en-US" sz="3200" dirty="0"/>
              <a:t> </a:t>
            </a:r>
            <a:r>
              <a:rPr lang="en-US" sz="3200" dirty="0" err="1"/>
              <a:t>dokáží</a:t>
            </a:r>
            <a:r>
              <a:rPr lang="en-US" sz="3200" dirty="0"/>
              <a:t> </a:t>
            </a:r>
            <a:r>
              <a:rPr lang="en-US" sz="3200" dirty="0" err="1"/>
              <a:t>efektivně</a:t>
            </a:r>
            <a:r>
              <a:rPr lang="en-US" sz="3200" dirty="0"/>
              <a:t> </a:t>
            </a:r>
            <a:r>
              <a:rPr lang="en-US" sz="3200" dirty="0" err="1"/>
              <a:t>plnit</a:t>
            </a:r>
            <a:r>
              <a:rPr lang="en-US" sz="3200" dirty="0"/>
              <a:t> </a:t>
            </a:r>
            <a:r>
              <a:rPr lang="en-US" sz="3200" dirty="0" err="1"/>
              <a:t>úkoly</a:t>
            </a:r>
            <a:endParaRPr lang="en-US" sz="3200" dirty="0"/>
          </a:p>
          <a:p>
            <a:pPr lvl="1"/>
            <a:endParaRPr lang="cs-CZ" sz="3200" dirty="0"/>
          </a:p>
          <a:p>
            <a:pPr lvl="1"/>
            <a:r>
              <a:rPr lang="en-US" sz="3200" dirty="0" err="1"/>
              <a:t>Vyvinutí</a:t>
            </a:r>
            <a:r>
              <a:rPr lang="en-US" sz="3200" dirty="0"/>
              <a:t> </a:t>
            </a:r>
            <a:r>
              <a:rPr lang="en-US" sz="3200" dirty="0" err="1"/>
              <a:t>plánu</a:t>
            </a:r>
            <a:r>
              <a:rPr lang="en-US" sz="3200" dirty="0"/>
              <a:t> </a:t>
            </a:r>
            <a:r>
              <a:rPr lang="en-US" sz="3200" dirty="0" err="1"/>
              <a:t>automatizace</a:t>
            </a:r>
            <a:r>
              <a:rPr lang="en-US" sz="3200" dirty="0"/>
              <a:t> </a:t>
            </a:r>
            <a:r>
              <a:rPr lang="en-US" sz="3200" dirty="0" err="1"/>
              <a:t>pomocí</a:t>
            </a:r>
            <a:r>
              <a:rPr lang="en-US" sz="3200" dirty="0"/>
              <a:t> </a:t>
            </a:r>
            <a:r>
              <a:rPr lang="en-US" sz="3200" dirty="0" err="1"/>
              <a:t>rozdělení</a:t>
            </a:r>
            <a:r>
              <a:rPr lang="en-US" sz="3200" dirty="0"/>
              <a:t> na </a:t>
            </a:r>
            <a:r>
              <a:rPr lang="en-US" sz="3200" dirty="0" err="1"/>
              <a:t>jednotlivé</a:t>
            </a:r>
            <a:r>
              <a:rPr lang="en-US" sz="3200" dirty="0"/>
              <a:t> </a:t>
            </a:r>
            <a:r>
              <a:rPr lang="en-US" sz="3200" dirty="0" err="1"/>
              <a:t>kroky</a:t>
            </a:r>
            <a:endParaRPr lang="en-US" sz="3200" dirty="0"/>
          </a:p>
          <a:p>
            <a:pPr lvl="1"/>
            <a:endParaRPr lang="cs-CZ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9450" y="2165350"/>
            <a:ext cx="2456139" cy="3835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23520" y="4359275"/>
            <a:ext cx="2514600" cy="38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3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Jak </a:t>
            </a:r>
            <a:r>
              <a:rPr lang="en-US" dirty="0" err="1"/>
              <a:t>naplánovat</a:t>
            </a:r>
            <a:r>
              <a:rPr lang="en-US" dirty="0"/>
              <a:t> </a:t>
            </a:r>
            <a:r>
              <a:rPr lang="en-US" dirty="0" err="1"/>
              <a:t>nasazení</a:t>
            </a:r>
            <a:r>
              <a:rPr lang="en-US" dirty="0"/>
              <a:t> RPA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51050" y="2987675"/>
            <a:ext cx="15697200" cy="7162800"/>
          </a:xfrm>
        </p:spPr>
        <p:txBody>
          <a:bodyPr/>
          <a:lstStyle/>
          <a:p>
            <a:r>
              <a:rPr lang="en-US" sz="3200" dirty="0" err="1"/>
              <a:t>Ustavení</a:t>
            </a:r>
            <a:r>
              <a:rPr lang="en-US" sz="3200" dirty="0"/>
              <a:t> </a:t>
            </a:r>
            <a:r>
              <a:rPr lang="en-US" sz="3200" dirty="0" err="1"/>
              <a:t>správy</a:t>
            </a:r>
            <a:r>
              <a:rPr lang="en-US" sz="3200" dirty="0"/>
              <a:t>, </a:t>
            </a:r>
            <a:r>
              <a:rPr lang="en-US" sz="3200" dirty="0" err="1"/>
              <a:t>oprávnění</a:t>
            </a:r>
            <a:r>
              <a:rPr lang="en-US" sz="3200" dirty="0"/>
              <a:t> a </a:t>
            </a:r>
            <a:r>
              <a:rPr lang="en-US" sz="3200" dirty="0" err="1"/>
              <a:t>kultury</a:t>
            </a:r>
            <a:endParaRPr lang="cs-CZ" sz="3200" dirty="0"/>
          </a:p>
          <a:p>
            <a:endParaRPr lang="en-US" sz="3200" dirty="0"/>
          </a:p>
          <a:p>
            <a:endParaRPr lang="cs-CZ" sz="3200" dirty="0"/>
          </a:p>
          <a:p>
            <a:pPr lvl="1"/>
            <a:r>
              <a:rPr lang="en-US" sz="3200" dirty="0" err="1"/>
              <a:t>Za</a:t>
            </a:r>
            <a:r>
              <a:rPr lang="en-US" sz="3200" dirty="0"/>
              <a:t> </a:t>
            </a:r>
            <a:r>
              <a:rPr lang="en-US" sz="3200" dirty="0" err="1"/>
              <a:t>vedení</a:t>
            </a:r>
            <a:r>
              <a:rPr lang="en-US" sz="3200" dirty="0"/>
              <a:t> </a:t>
            </a:r>
            <a:r>
              <a:rPr lang="en-US" sz="3200" dirty="0" err="1"/>
              <a:t>automatizace</a:t>
            </a:r>
            <a:r>
              <a:rPr lang="en-US" sz="3200" dirty="0"/>
              <a:t> </a:t>
            </a:r>
            <a:r>
              <a:rPr lang="en-US" sz="3200" dirty="0" err="1"/>
              <a:t>procesu</a:t>
            </a:r>
            <a:r>
              <a:rPr lang="en-US" sz="3200" dirty="0"/>
              <a:t> by </a:t>
            </a:r>
            <a:r>
              <a:rPr lang="en-US" sz="3200" dirty="0" err="1"/>
              <a:t>měl</a:t>
            </a:r>
            <a:r>
              <a:rPr lang="en-US" sz="3200" dirty="0"/>
              <a:t> </a:t>
            </a:r>
            <a:r>
              <a:rPr lang="en-US" sz="3200" dirty="0" err="1"/>
              <a:t>být</a:t>
            </a:r>
            <a:r>
              <a:rPr lang="en-US" sz="3200" dirty="0"/>
              <a:t> </a:t>
            </a:r>
            <a:r>
              <a:rPr lang="en-US" sz="3200" dirty="0" err="1"/>
              <a:t>zodpovědný</a:t>
            </a:r>
            <a:r>
              <a:rPr lang="en-US" sz="3200" dirty="0"/>
              <a:t> </a:t>
            </a:r>
            <a:r>
              <a:rPr lang="en-US" sz="3200" dirty="0" err="1"/>
              <a:t>jeden</a:t>
            </a:r>
            <a:r>
              <a:rPr lang="en-US" sz="3200" dirty="0"/>
              <a:t> </a:t>
            </a:r>
            <a:r>
              <a:rPr lang="en-US" sz="3200" dirty="0" err="1"/>
              <a:t>zaměstnanec</a:t>
            </a:r>
            <a:endParaRPr lang="en-US" sz="3200" dirty="0"/>
          </a:p>
          <a:p>
            <a:pPr lvl="1"/>
            <a:endParaRPr lang="en-US" sz="3200" dirty="0"/>
          </a:p>
          <a:p>
            <a:pPr lvl="1"/>
            <a:r>
              <a:rPr lang="en-US" sz="3200" dirty="0" err="1"/>
              <a:t>Zajištění</a:t>
            </a:r>
            <a:r>
              <a:rPr lang="en-US" sz="3200" dirty="0"/>
              <a:t> </a:t>
            </a:r>
            <a:r>
              <a:rPr lang="en-US" sz="3200" dirty="0" err="1"/>
              <a:t>koordinace</a:t>
            </a:r>
            <a:r>
              <a:rPr lang="en-US" sz="3200" dirty="0"/>
              <a:t> </a:t>
            </a:r>
            <a:r>
              <a:rPr lang="en-US" sz="3200" dirty="0" err="1"/>
              <a:t>mezi</a:t>
            </a:r>
            <a:r>
              <a:rPr lang="en-US" sz="3200" dirty="0"/>
              <a:t> IT a </a:t>
            </a:r>
            <a:r>
              <a:rPr lang="en-US" sz="3200" dirty="0" err="1"/>
              <a:t>provozem</a:t>
            </a:r>
            <a:r>
              <a:rPr lang="en-US" sz="3200" dirty="0"/>
              <a:t> (Operations)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 err="1"/>
              <a:t>Vytvoření</a:t>
            </a:r>
            <a:r>
              <a:rPr lang="en-US" sz="3200" dirty="0"/>
              <a:t> </a:t>
            </a:r>
            <a:r>
              <a:rPr lang="en-US" sz="3200" dirty="0" err="1"/>
              <a:t>prostředí</a:t>
            </a:r>
            <a:r>
              <a:rPr lang="en-US" sz="3200" dirty="0"/>
              <a:t> pro </a:t>
            </a:r>
            <a:r>
              <a:rPr lang="en-US" sz="3200" dirty="0" err="1"/>
              <a:t>přijetí</a:t>
            </a:r>
            <a:r>
              <a:rPr lang="en-US" sz="3200" dirty="0"/>
              <a:t> </a:t>
            </a:r>
            <a:r>
              <a:rPr lang="en-US" sz="3200" dirty="0" err="1"/>
              <a:t>automatizace</a:t>
            </a:r>
            <a:r>
              <a:rPr lang="en-US" sz="3200" dirty="0"/>
              <a:t> </a:t>
            </a:r>
            <a:r>
              <a:rPr lang="en-US" sz="3200" dirty="0" err="1"/>
              <a:t>napříč</a:t>
            </a:r>
            <a:r>
              <a:rPr lang="en-US" sz="3200" dirty="0"/>
              <a:t> </a:t>
            </a:r>
            <a:r>
              <a:rPr lang="en-US" sz="3200" dirty="0" err="1"/>
              <a:t>organizací</a:t>
            </a:r>
            <a:endParaRPr lang="en-US" sz="3200" dirty="0"/>
          </a:p>
          <a:p>
            <a:pPr lvl="1"/>
            <a:endParaRPr lang="en-US" sz="3200" dirty="0"/>
          </a:p>
          <a:p>
            <a:pPr lvl="1"/>
            <a:r>
              <a:rPr lang="en-US" sz="3200" dirty="0" err="1"/>
              <a:t>Vycvičení</a:t>
            </a:r>
            <a:r>
              <a:rPr lang="en-US" sz="3200" dirty="0"/>
              <a:t> </a:t>
            </a:r>
            <a:r>
              <a:rPr lang="en-US" sz="3200" dirty="0" err="1"/>
              <a:t>zaměstnanců</a:t>
            </a:r>
            <a:r>
              <a:rPr lang="en-US" sz="3200" dirty="0"/>
              <a:t> k </a:t>
            </a:r>
            <a:r>
              <a:rPr lang="en-US" sz="3200" dirty="0" err="1"/>
              <a:t>práci</a:t>
            </a:r>
            <a:r>
              <a:rPr lang="en-US" sz="3200" dirty="0"/>
              <a:t> s </a:t>
            </a:r>
            <a:r>
              <a:rPr lang="en-US" sz="3200" dirty="0" err="1"/>
              <a:t>novou</a:t>
            </a:r>
            <a:r>
              <a:rPr lang="en-US" sz="3200" dirty="0"/>
              <a:t> </a:t>
            </a:r>
            <a:r>
              <a:rPr lang="en-US" sz="3200" dirty="0" err="1"/>
              <a:t>technologií</a:t>
            </a:r>
            <a:endParaRPr lang="en-US" sz="3200" dirty="0"/>
          </a:p>
          <a:p>
            <a:pPr lvl="1"/>
            <a:endParaRPr lang="cs-CZ" sz="3200" dirty="0"/>
          </a:p>
        </p:txBody>
      </p:sp>
    </p:spTree>
    <p:extLst>
      <p:ext uri="{BB962C8B-B14F-4D97-AF65-F5344CB8AC3E}">
        <p14:creationId xmlns:p14="http://schemas.microsoft.com/office/powerpoint/2010/main" val="2302187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Shrnutí</a:t>
            </a:r>
            <a:r>
              <a:rPr lang="en-US" dirty="0"/>
              <a:t>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automatizace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4037863" y="2682875"/>
            <a:ext cx="11723573" cy="38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7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CA7F8AA-AF2B-BC45-8BDD-D794401F2051}"/>
              </a:ext>
            </a:extLst>
          </p:cNvPr>
          <p:cNvSpPr/>
          <p:nvPr/>
        </p:nvSpPr>
        <p:spPr>
          <a:xfrm>
            <a:off x="6351" y="2149475"/>
            <a:ext cx="20104099" cy="807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7F485FF-29C4-E24D-8FF4-3DCFC3B1E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sz="3200" dirty="0"/>
              <a:t>OUR </a:t>
            </a:r>
            <a:r>
              <a:rPr lang="pl-PL" sz="3200" spc="-30" dirty="0"/>
              <a:t>SOLUTIONS</a:t>
            </a:r>
            <a:r>
              <a:rPr lang="pl-PL" sz="3200" spc="-15" dirty="0"/>
              <a:t> </a:t>
            </a:r>
            <a:r>
              <a:rPr lang="pl-PL" sz="3200" spc="-45" dirty="0"/>
              <a:t>OVERVIEW</a:t>
            </a:r>
            <a:endParaRPr lang="en-US" sz="32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226C86-7842-5442-9559-F7BFD213783B}"/>
              </a:ext>
            </a:extLst>
          </p:cNvPr>
          <p:cNvSpPr/>
          <p:nvPr/>
        </p:nvSpPr>
        <p:spPr>
          <a:xfrm>
            <a:off x="0" y="8207799"/>
            <a:ext cx="986790" cy="1498600"/>
          </a:xfrm>
          <a:custGeom>
            <a:avLst/>
            <a:gdLst/>
            <a:ahLst/>
            <a:cxnLst/>
            <a:rect l="l" t="t" r="r" b="b"/>
            <a:pathLst>
              <a:path w="986790" h="1498600">
                <a:moveTo>
                  <a:pt x="795" y="0"/>
                </a:moveTo>
                <a:lnTo>
                  <a:pt x="0" y="0"/>
                </a:lnTo>
                <a:lnTo>
                  <a:pt x="0" y="1497975"/>
                </a:lnTo>
                <a:lnTo>
                  <a:pt x="47147" y="1485065"/>
                </a:lnTo>
                <a:lnTo>
                  <a:pt x="93797" y="1470744"/>
                </a:lnTo>
                <a:lnTo>
                  <a:pt x="139920" y="1455030"/>
                </a:lnTo>
                <a:lnTo>
                  <a:pt x="185486" y="1437940"/>
                </a:lnTo>
                <a:lnTo>
                  <a:pt x="230464" y="1419491"/>
                </a:lnTo>
                <a:lnTo>
                  <a:pt x="274826" y="1399701"/>
                </a:lnTo>
                <a:lnTo>
                  <a:pt x="318540" y="1378587"/>
                </a:lnTo>
                <a:lnTo>
                  <a:pt x="361577" y="1356166"/>
                </a:lnTo>
                <a:lnTo>
                  <a:pt x="403907" y="1332456"/>
                </a:lnTo>
                <a:lnTo>
                  <a:pt x="445499" y="1307473"/>
                </a:lnTo>
                <a:lnTo>
                  <a:pt x="486324" y="1281236"/>
                </a:lnTo>
                <a:lnTo>
                  <a:pt x="526352" y="1253762"/>
                </a:lnTo>
                <a:lnTo>
                  <a:pt x="565553" y="1225067"/>
                </a:lnTo>
                <a:lnTo>
                  <a:pt x="603896" y="1195169"/>
                </a:lnTo>
                <a:lnTo>
                  <a:pt x="641353" y="1164087"/>
                </a:lnTo>
                <a:lnTo>
                  <a:pt x="677892" y="1131835"/>
                </a:lnTo>
                <a:lnTo>
                  <a:pt x="713483" y="1098434"/>
                </a:lnTo>
                <a:lnTo>
                  <a:pt x="748098" y="1063898"/>
                </a:lnTo>
                <a:lnTo>
                  <a:pt x="781705" y="1028247"/>
                </a:lnTo>
                <a:lnTo>
                  <a:pt x="814275" y="991496"/>
                </a:lnTo>
                <a:lnTo>
                  <a:pt x="845778" y="953664"/>
                </a:lnTo>
                <a:lnTo>
                  <a:pt x="876183" y="914768"/>
                </a:lnTo>
                <a:lnTo>
                  <a:pt x="905461" y="874825"/>
                </a:lnTo>
                <a:lnTo>
                  <a:pt x="933582" y="833852"/>
                </a:lnTo>
                <a:lnTo>
                  <a:pt x="960515" y="791867"/>
                </a:lnTo>
                <a:lnTo>
                  <a:pt x="986231" y="748888"/>
                </a:lnTo>
                <a:lnTo>
                  <a:pt x="960532" y="705934"/>
                </a:lnTo>
                <a:lnTo>
                  <a:pt x="933616" y="663974"/>
                </a:lnTo>
                <a:lnTo>
                  <a:pt x="905515" y="623025"/>
                </a:lnTo>
                <a:lnTo>
                  <a:pt x="876258" y="583105"/>
                </a:lnTo>
                <a:lnTo>
                  <a:pt x="845876" y="544230"/>
                </a:lnTo>
                <a:lnTo>
                  <a:pt x="814397" y="506418"/>
                </a:lnTo>
                <a:lnTo>
                  <a:pt x="781852" y="469687"/>
                </a:lnTo>
                <a:lnTo>
                  <a:pt x="748272" y="434053"/>
                </a:lnTo>
                <a:lnTo>
                  <a:pt x="713685" y="399534"/>
                </a:lnTo>
                <a:lnTo>
                  <a:pt x="678122" y="366146"/>
                </a:lnTo>
                <a:lnTo>
                  <a:pt x="641613" y="333908"/>
                </a:lnTo>
                <a:lnTo>
                  <a:pt x="604188" y="302837"/>
                </a:lnTo>
                <a:lnTo>
                  <a:pt x="565876" y="272949"/>
                </a:lnTo>
                <a:lnTo>
                  <a:pt x="526708" y="244263"/>
                </a:lnTo>
                <a:lnTo>
                  <a:pt x="486714" y="216795"/>
                </a:lnTo>
                <a:lnTo>
                  <a:pt x="445923" y="190562"/>
                </a:lnTo>
                <a:lnTo>
                  <a:pt x="404366" y="165583"/>
                </a:lnTo>
                <a:lnTo>
                  <a:pt x="362072" y="141874"/>
                </a:lnTo>
                <a:lnTo>
                  <a:pt x="319071" y="119452"/>
                </a:lnTo>
                <a:lnTo>
                  <a:pt x="275393" y="98335"/>
                </a:lnTo>
                <a:lnTo>
                  <a:pt x="231069" y="78540"/>
                </a:lnTo>
                <a:lnTo>
                  <a:pt x="186128" y="60084"/>
                </a:lnTo>
                <a:lnTo>
                  <a:pt x="140601" y="42985"/>
                </a:lnTo>
                <a:lnTo>
                  <a:pt x="94516" y="27260"/>
                </a:lnTo>
                <a:lnTo>
                  <a:pt x="47904" y="12925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E58048C-F678-2245-A03E-BBB440240A5B}"/>
              </a:ext>
            </a:extLst>
          </p:cNvPr>
          <p:cNvSpPr/>
          <p:nvPr/>
        </p:nvSpPr>
        <p:spPr>
          <a:xfrm>
            <a:off x="956761" y="9459627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5"/>
                </a:lnTo>
                <a:lnTo>
                  <a:pt x="558905" y="509241"/>
                </a:lnTo>
                <a:lnTo>
                  <a:pt x="574056" y="463534"/>
                </a:lnTo>
                <a:lnTo>
                  <a:pt x="585420" y="417005"/>
                </a:lnTo>
                <a:lnTo>
                  <a:pt x="592995" y="369891"/>
                </a:lnTo>
                <a:lnTo>
                  <a:pt x="596783" y="322425"/>
                </a:lnTo>
                <a:lnTo>
                  <a:pt x="596783" y="274841"/>
                </a:lnTo>
                <a:lnTo>
                  <a:pt x="592995" y="227375"/>
                </a:lnTo>
                <a:lnTo>
                  <a:pt x="585420" y="180260"/>
                </a:lnTo>
                <a:lnTo>
                  <a:pt x="574056" y="133730"/>
                </a:lnTo>
                <a:lnTo>
                  <a:pt x="558905" y="88021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06780E5-F58F-4F4C-BF5D-012BCEB0E950}"/>
              </a:ext>
            </a:extLst>
          </p:cNvPr>
          <p:cNvSpPr/>
          <p:nvPr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61"/>
                </a:lnTo>
                <a:lnTo>
                  <a:pt x="7585" y="96899"/>
                </a:lnTo>
                <a:lnTo>
                  <a:pt x="0" y="147742"/>
                </a:lnTo>
                <a:lnTo>
                  <a:pt x="0" y="199019"/>
                </a:lnTo>
                <a:lnTo>
                  <a:pt x="7585" y="249860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89"/>
                </a:lnTo>
                <a:lnTo>
                  <a:pt x="280856" y="92082"/>
                </a:lnTo>
                <a:lnTo>
                  <a:pt x="240618" y="60092"/>
                </a:lnTo>
                <a:lnTo>
                  <a:pt x="196209" y="34454"/>
                </a:lnTo>
                <a:lnTo>
                  <a:pt x="148385" y="15603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50000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B04F501-338B-5E44-BB5A-3E80E2D51F4B}"/>
              </a:ext>
            </a:extLst>
          </p:cNvPr>
          <p:cNvSpPr/>
          <p:nvPr/>
        </p:nvSpPr>
        <p:spPr>
          <a:xfrm>
            <a:off x="6464012" y="2722314"/>
            <a:ext cx="6966510" cy="695959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8964A11F-CE35-6745-82C9-A6E30379C66B}"/>
              </a:ext>
            </a:extLst>
          </p:cNvPr>
          <p:cNvSpPr/>
          <p:nvPr/>
        </p:nvSpPr>
        <p:spPr>
          <a:xfrm>
            <a:off x="9864648" y="2716270"/>
            <a:ext cx="3565877" cy="696679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808264B8-CE5B-C14E-9C78-3B74D22FBD48}"/>
              </a:ext>
            </a:extLst>
          </p:cNvPr>
          <p:cNvSpPr txBox="1"/>
          <p:nvPr/>
        </p:nvSpPr>
        <p:spPr>
          <a:xfrm>
            <a:off x="2660650" y="2249096"/>
            <a:ext cx="2819513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1500" b="1" spc="15" dirty="0">
                <a:solidFill>
                  <a:srgbClr val="001E84"/>
                </a:solidFill>
                <a:latin typeface="Muli-ExtraBold"/>
                <a:cs typeface="Muli-ExtraBold"/>
              </a:rPr>
              <a:t>Database &amp; Data Management</a:t>
            </a:r>
            <a:endParaRPr sz="1500" dirty="0">
              <a:solidFill>
                <a:srgbClr val="001E84"/>
              </a:solidFill>
              <a:latin typeface="Muli-ExtraBold"/>
              <a:cs typeface="Muli-ExtraBold"/>
            </a:endParaRPr>
          </a:p>
        </p:txBody>
      </p:sp>
      <p:sp>
        <p:nvSpPr>
          <p:cNvPr id="14" name="object 19">
            <a:extLst>
              <a:ext uri="{FF2B5EF4-FFF2-40B4-BE49-F238E27FC236}">
                <a16:creationId xmlns:a16="http://schemas.microsoft.com/office/drawing/2014/main" id="{A206A3C9-1B1A-EB4D-B7EE-CB6638FC7C57}"/>
              </a:ext>
            </a:extLst>
          </p:cNvPr>
          <p:cNvSpPr txBox="1"/>
          <p:nvPr/>
        </p:nvSpPr>
        <p:spPr>
          <a:xfrm>
            <a:off x="479122" y="5076674"/>
            <a:ext cx="4836909" cy="1138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4505" marR="5080" indent="-618490" algn="r">
              <a:lnSpc>
                <a:spcPct val="143400"/>
              </a:lnSpc>
              <a:spcBef>
                <a:spcPts val="95"/>
              </a:spcBef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Strategy Management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&amp;</a:t>
            </a:r>
            <a:r>
              <a:rPr sz="1300" spc="1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Balanced</a:t>
            </a:r>
            <a:r>
              <a:rPr sz="1300" spc="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Scorecards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 Budgeting,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Planning and</a:t>
            </a:r>
            <a:r>
              <a:rPr sz="1300" spc="-4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Forecasting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  <a:p>
            <a:pPr marR="5080" algn="r">
              <a:spcBef>
                <a:spcPts val="600"/>
              </a:spcBef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Group </a:t>
            </a:r>
            <a:r>
              <a:rPr sz="1300" spc="-10" dirty="0">
                <a:solidFill>
                  <a:srgbClr val="1D1E1C"/>
                </a:solidFill>
                <a:latin typeface="Muli"/>
                <a:cs typeface="Muli"/>
              </a:rPr>
              <a:t>Intercompany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Reconciliations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&amp;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Financial</a:t>
            </a:r>
            <a:r>
              <a:rPr sz="1300" spc="6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Consolidations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  <a:p>
            <a:pPr marR="5080" algn="r">
              <a:spcBef>
                <a:spcPts val="600"/>
              </a:spcBef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Group Financial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Reporting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and</a:t>
            </a:r>
            <a:r>
              <a:rPr sz="1300" spc="-1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Disclosures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</p:txBody>
      </p:sp>
      <p:sp>
        <p:nvSpPr>
          <p:cNvPr id="15" name="object 20">
            <a:extLst>
              <a:ext uri="{FF2B5EF4-FFF2-40B4-BE49-F238E27FC236}">
                <a16:creationId xmlns:a16="http://schemas.microsoft.com/office/drawing/2014/main" id="{BF2907A6-4DB6-F448-8A94-00B9B6A0A7DE}"/>
              </a:ext>
            </a:extLst>
          </p:cNvPr>
          <p:cNvSpPr txBox="1"/>
          <p:nvPr/>
        </p:nvSpPr>
        <p:spPr>
          <a:xfrm>
            <a:off x="1822450" y="4650208"/>
            <a:ext cx="3657470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500" b="1" spc="15" dirty="0">
                <a:solidFill>
                  <a:srgbClr val="01A2FF"/>
                </a:solidFill>
                <a:latin typeface="Muli-ExtraBold"/>
                <a:cs typeface="Muli-ExtraBold"/>
              </a:rPr>
              <a:t>Enterprise Performance</a:t>
            </a:r>
            <a:r>
              <a:rPr sz="1500" b="1" spc="-10" dirty="0">
                <a:solidFill>
                  <a:srgbClr val="01A2FF"/>
                </a:solidFill>
                <a:latin typeface="Muli-ExtraBold"/>
                <a:cs typeface="Muli-ExtraBold"/>
              </a:rPr>
              <a:t> </a:t>
            </a:r>
            <a:r>
              <a:rPr sz="1500" b="1" spc="20" dirty="0">
                <a:solidFill>
                  <a:srgbClr val="01A2FF"/>
                </a:solidFill>
                <a:latin typeface="Muli-ExtraBold"/>
                <a:cs typeface="Muli-ExtraBold"/>
              </a:rPr>
              <a:t>Management</a:t>
            </a:r>
            <a:endParaRPr sz="1500" dirty="0">
              <a:solidFill>
                <a:srgbClr val="01A2FF"/>
              </a:solidFill>
              <a:latin typeface="Muli-ExtraBold"/>
              <a:cs typeface="Muli-ExtraBold"/>
            </a:endParaRP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147732A9-09FA-6B46-86C2-25D2ED6DBAA0}"/>
              </a:ext>
            </a:extLst>
          </p:cNvPr>
          <p:cNvSpPr txBox="1"/>
          <p:nvPr/>
        </p:nvSpPr>
        <p:spPr>
          <a:xfrm>
            <a:off x="2051050" y="8808876"/>
            <a:ext cx="3264893" cy="1195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085" algn="r">
              <a:lnSpc>
                <a:spcPct val="143400"/>
              </a:lnSpc>
              <a:spcBef>
                <a:spcPts val="95"/>
              </a:spcBef>
            </a:pPr>
            <a:r>
              <a:rPr lang="en-US" sz="1300" spc="5" dirty="0">
                <a:solidFill>
                  <a:srgbClr val="1D1E1C"/>
                </a:solidFill>
                <a:latin typeface="Muli"/>
                <a:cs typeface="Muli"/>
              </a:rPr>
              <a:t>Digital Customer Engagement</a:t>
            </a:r>
            <a:endParaRPr lang="en-US" sz="1300" dirty="0">
              <a:solidFill>
                <a:srgbClr val="1D1E1C"/>
              </a:solidFill>
              <a:latin typeface="Muli"/>
              <a:cs typeface="Muli"/>
            </a:endParaRPr>
          </a:p>
          <a:p>
            <a:pPr marL="12700" marR="5080" indent="45085" algn="r">
              <a:lnSpc>
                <a:spcPct val="143400"/>
              </a:lnSpc>
              <a:spcBef>
                <a:spcPts val="95"/>
              </a:spcBef>
            </a:pPr>
            <a:r>
              <a:rPr lang="en-US" sz="1300" spc="-15" dirty="0">
                <a:solidFill>
                  <a:srgbClr val="1D1E1C"/>
                </a:solidFill>
                <a:latin typeface="Muli"/>
                <a:cs typeface="Muli"/>
              </a:rPr>
              <a:t>Omnichannel </a:t>
            </a:r>
            <a:r>
              <a:rPr sz="1300" spc="-15" dirty="0">
                <a:solidFill>
                  <a:srgbClr val="1D1E1C"/>
                </a:solidFill>
                <a:latin typeface="Muli"/>
                <a:cs typeface="Muli"/>
              </a:rPr>
              <a:t>C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o</a:t>
            </a:r>
            <a:r>
              <a:rPr sz="1300" spc="-10" dirty="0">
                <a:solidFill>
                  <a:srgbClr val="1D1E1C"/>
                </a:solidFill>
                <a:latin typeface="Muli"/>
                <a:cs typeface="Muli"/>
              </a:rPr>
              <a:t>m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mer</a:t>
            </a:r>
            <a:r>
              <a:rPr sz="1300" spc="-10" dirty="0">
                <a:solidFill>
                  <a:srgbClr val="1D1E1C"/>
                </a:solidFill>
                <a:latin typeface="Muli"/>
                <a:cs typeface="Muli"/>
              </a:rPr>
              <a:t>c</a:t>
            </a:r>
            <a:r>
              <a:rPr lang="en-US" sz="1300" spc="-10" dirty="0">
                <a:solidFill>
                  <a:srgbClr val="1D1E1C"/>
                </a:solidFill>
                <a:latin typeface="Muli"/>
                <a:cs typeface="Muli"/>
              </a:rPr>
              <a:t>e</a:t>
            </a:r>
          </a:p>
          <a:p>
            <a:pPr marL="12700" marR="5080" indent="45085" algn="r">
              <a:lnSpc>
                <a:spcPct val="143400"/>
              </a:lnSpc>
              <a:spcBef>
                <a:spcPts val="95"/>
              </a:spcBef>
            </a:pPr>
            <a:r>
              <a:rPr lang="en-US" sz="1300" spc="-10" dirty="0">
                <a:solidFill>
                  <a:srgbClr val="1D1E1C"/>
                </a:solidFill>
                <a:latin typeface="Muli"/>
                <a:cs typeface="Muli"/>
              </a:rPr>
              <a:t>Customer 360 View &amp; Sentiment Analysis</a:t>
            </a:r>
          </a:p>
          <a:p>
            <a:pPr marL="12700" marR="5080" indent="45085" algn="r">
              <a:lnSpc>
                <a:spcPct val="143400"/>
              </a:lnSpc>
              <a:spcBef>
                <a:spcPts val="95"/>
              </a:spcBef>
            </a:pPr>
            <a:r>
              <a:rPr sz="1300" spc="-10" dirty="0">
                <a:solidFill>
                  <a:srgbClr val="1D1E1C"/>
                </a:solidFill>
                <a:latin typeface="Muli"/>
                <a:cs typeface="Muli"/>
              </a:rPr>
              <a:t>C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R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M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167BC3CC-CEA0-2D41-8731-CF7E9589F9A2}"/>
              </a:ext>
            </a:extLst>
          </p:cNvPr>
          <p:cNvSpPr txBox="1"/>
          <p:nvPr/>
        </p:nvSpPr>
        <p:spPr>
          <a:xfrm>
            <a:off x="2051051" y="8550275"/>
            <a:ext cx="3429268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1500" b="1" spc="15" dirty="0">
                <a:solidFill>
                  <a:srgbClr val="01A2FF"/>
                </a:solidFill>
                <a:latin typeface="Muli-ExtraBold"/>
                <a:cs typeface="Muli-ExtraBold"/>
              </a:rPr>
              <a:t>Customer Engagement &amp; Experience</a:t>
            </a:r>
            <a:endParaRPr sz="1500" dirty="0">
              <a:solidFill>
                <a:srgbClr val="01A2FF"/>
              </a:solidFill>
              <a:latin typeface="Muli-ExtraBold"/>
              <a:cs typeface="Muli-ExtraBold"/>
            </a:endParaRP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2D6CADBD-344D-6A48-96FE-D7CF9CDAFAE0}"/>
              </a:ext>
            </a:extLst>
          </p:cNvPr>
          <p:cNvSpPr txBox="1"/>
          <p:nvPr/>
        </p:nvSpPr>
        <p:spPr>
          <a:xfrm>
            <a:off x="2051050" y="6911774"/>
            <a:ext cx="3265067" cy="1484894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R="5080" algn="r">
              <a:spcBef>
                <a:spcPts val="695"/>
              </a:spcBef>
            </a:pPr>
            <a:r>
              <a:rPr lang="en-US" sz="1300" dirty="0">
                <a:solidFill>
                  <a:prstClr val="black"/>
                </a:solidFill>
                <a:latin typeface="Muli"/>
                <a:cs typeface="Muli"/>
              </a:rPr>
              <a:t>Integration Suite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  <a:p>
            <a:pPr marL="12700" marR="5080" indent="45085" algn="r">
              <a:lnSpc>
                <a:spcPct val="143400"/>
              </a:lnSpc>
              <a:spcBef>
                <a:spcPts val="95"/>
              </a:spcBef>
            </a:pPr>
            <a:r>
              <a:rPr lang="en-US" sz="1300" spc="-15" dirty="0">
                <a:solidFill>
                  <a:srgbClr val="1D1E1C"/>
                </a:solidFill>
                <a:latin typeface="Muli"/>
                <a:cs typeface="Muli"/>
              </a:rPr>
              <a:t>Intelligent RPA (IRPA)</a:t>
            </a:r>
          </a:p>
          <a:p>
            <a:pPr marL="12700" marR="5080" indent="45085" algn="r">
              <a:lnSpc>
                <a:spcPct val="143400"/>
              </a:lnSpc>
              <a:spcBef>
                <a:spcPts val="95"/>
              </a:spcBef>
            </a:pPr>
            <a:r>
              <a:rPr lang="en-US" sz="1300" spc="-15" dirty="0">
                <a:solidFill>
                  <a:srgbClr val="1D1E1C"/>
                </a:solidFill>
                <a:latin typeface="Muli"/>
                <a:cs typeface="Muli"/>
              </a:rPr>
              <a:t>Artificial Intelligence</a:t>
            </a:r>
          </a:p>
          <a:p>
            <a:pPr marL="12700" marR="5080" indent="45085" algn="r">
              <a:lnSpc>
                <a:spcPct val="143400"/>
              </a:lnSpc>
              <a:spcBef>
                <a:spcPts val="95"/>
              </a:spcBef>
            </a:pPr>
            <a:r>
              <a:rPr lang="en-US" sz="1300" spc="-15" dirty="0">
                <a:solidFill>
                  <a:srgbClr val="1D1E1C"/>
                </a:solidFill>
                <a:latin typeface="Muli"/>
                <a:cs typeface="Muli"/>
              </a:rPr>
              <a:t>Chatbot</a:t>
            </a:r>
          </a:p>
          <a:p>
            <a:pPr marL="12700" marR="5080" indent="45085" algn="r">
              <a:lnSpc>
                <a:spcPct val="143400"/>
              </a:lnSpc>
              <a:spcBef>
                <a:spcPts val="95"/>
              </a:spcBef>
            </a:pPr>
            <a:r>
              <a:rPr lang="en-US" sz="1300" spc="-15" dirty="0">
                <a:solidFill>
                  <a:srgbClr val="1D1E1C"/>
                </a:solidFill>
                <a:latin typeface="Muli"/>
                <a:cs typeface="Muli"/>
              </a:rPr>
              <a:t>IoT</a:t>
            </a:r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47F7E3F9-9F31-EB46-99AC-5FC45B91768E}"/>
              </a:ext>
            </a:extLst>
          </p:cNvPr>
          <p:cNvSpPr txBox="1"/>
          <p:nvPr/>
        </p:nvSpPr>
        <p:spPr>
          <a:xfrm>
            <a:off x="1670051" y="6509070"/>
            <a:ext cx="3809824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spcBef>
                <a:spcPts val="135"/>
              </a:spcBef>
            </a:pPr>
            <a:r>
              <a:rPr lang="en-US" sz="1500" b="1" spc="15" dirty="0">
                <a:solidFill>
                  <a:srgbClr val="001E84"/>
                </a:solidFill>
                <a:latin typeface="Muli-ExtraBold"/>
                <a:cs typeface="Muli-ExtraBold"/>
              </a:rPr>
              <a:t>Intelligent Technologies</a:t>
            </a:r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16D79E0E-86CF-6944-A8AB-784A4C1F447B}"/>
              </a:ext>
            </a:extLst>
          </p:cNvPr>
          <p:cNvSpPr/>
          <p:nvPr/>
        </p:nvSpPr>
        <p:spPr>
          <a:xfrm>
            <a:off x="5443325" y="5249090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8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8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29002B4A-7B7B-9A4D-9017-0CE8C6CF3060}"/>
              </a:ext>
            </a:extLst>
          </p:cNvPr>
          <p:cNvSpPr/>
          <p:nvPr/>
        </p:nvSpPr>
        <p:spPr>
          <a:xfrm>
            <a:off x="5443325" y="5500524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9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33">
            <a:extLst>
              <a:ext uri="{FF2B5EF4-FFF2-40B4-BE49-F238E27FC236}">
                <a16:creationId xmlns:a16="http://schemas.microsoft.com/office/drawing/2014/main" id="{9315F587-AD8D-1E44-AE46-CE62D2D758E7}"/>
              </a:ext>
            </a:extLst>
          </p:cNvPr>
          <p:cNvSpPr/>
          <p:nvPr/>
        </p:nvSpPr>
        <p:spPr>
          <a:xfrm>
            <a:off x="5443325" y="5751958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9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34">
            <a:extLst>
              <a:ext uri="{FF2B5EF4-FFF2-40B4-BE49-F238E27FC236}">
                <a16:creationId xmlns:a16="http://schemas.microsoft.com/office/drawing/2014/main" id="{9F5CC8BC-C441-0049-937F-3BED514800FC}"/>
              </a:ext>
            </a:extLst>
          </p:cNvPr>
          <p:cNvSpPr/>
          <p:nvPr/>
        </p:nvSpPr>
        <p:spPr>
          <a:xfrm>
            <a:off x="5443325" y="6003393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8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81" y="23831"/>
                </a:lnTo>
                <a:lnTo>
                  <a:pt x="23810" y="18491"/>
                </a:lnTo>
                <a:lnTo>
                  <a:pt x="23810" y="5340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5">
            <a:extLst>
              <a:ext uri="{FF2B5EF4-FFF2-40B4-BE49-F238E27FC236}">
                <a16:creationId xmlns:a16="http://schemas.microsoft.com/office/drawing/2014/main" id="{A85C9CC3-91FF-C940-BF18-4626FEF31CA2}"/>
              </a:ext>
            </a:extLst>
          </p:cNvPr>
          <p:cNvSpPr/>
          <p:nvPr/>
        </p:nvSpPr>
        <p:spPr>
          <a:xfrm>
            <a:off x="5415052" y="940003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91" y="23831"/>
                </a:lnTo>
                <a:lnTo>
                  <a:pt x="23821" y="18491"/>
                </a:lnTo>
                <a:lnTo>
                  <a:pt x="23821" y="5340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6">
            <a:extLst>
              <a:ext uri="{FF2B5EF4-FFF2-40B4-BE49-F238E27FC236}">
                <a16:creationId xmlns:a16="http://schemas.microsoft.com/office/drawing/2014/main" id="{B338B41D-F1E1-4E46-8EBE-B4C46945A378}"/>
              </a:ext>
            </a:extLst>
          </p:cNvPr>
          <p:cNvSpPr/>
          <p:nvPr/>
        </p:nvSpPr>
        <p:spPr>
          <a:xfrm>
            <a:off x="5415052" y="9659296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91" y="23831"/>
                </a:lnTo>
                <a:lnTo>
                  <a:pt x="23821" y="18491"/>
                </a:lnTo>
                <a:lnTo>
                  <a:pt x="23821" y="5340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7">
            <a:extLst>
              <a:ext uri="{FF2B5EF4-FFF2-40B4-BE49-F238E27FC236}">
                <a16:creationId xmlns:a16="http://schemas.microsoft.com/office/drawing/2014/main" id="{F629F992-9024-8543-BD8E-AE6CDA457571}"/>
              </a:ext>
            </a:extLst>
          </p:cNvPr>
          <p:cNvSpPr/>
          <p:nvPr/>
        </p:nvSpPr>
        <p:spPr>
          <a:xfrm>
            <a:off x="5415052" y="9918553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91" y="23831"/>
                </a:lnTo>
                <a:lnTo>
                  <a:pt x="23821" y="18491"/>
                </a:lnTo>
                <a:lnTo>
                  <a:pt x="23821" y="5340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8">
            <a:extLst>
              <a:ext uri="{FF2B5EF4-FFF2-40B4-BE49-F238E27FC236}">
                <a16:creationId xmlns:a16="http://schemas.microsoft.com/office/drawing/2014/main" id="{F5443DCA-486D-564E-9F0D-817641EA893F}"/>
              </a:ext>
            </a:extLst>
          </p:cNvPr>
          <p:cNvSpPr/>
          <p:nvPr/>
        </p:nvSpPr>
        <p:spPr>
          <a:xfrm>
            <a:off x="5418109" y="7069818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9">
            <a:extLst>
              <a:ext uri="{FF2B5EF4-FFF2-40B4-BE49-F238E27FC236}">
                <a16:creationId xmlns:a16="http://schemas.microsoft.com/office/drawing/2014/main" id="{1044084A-FE5A-FA4E-8711-B9863D3ACDB0}"/>
              </a:ext>
            </a:extLst>
          </p:cNvPr>
          <p:cNvSpPr/>
          <p:nvPr/>
        </p:nvSpPr>
        <p:spPr>
          <a:xfrm>
            <a:off x="5418109" y="732383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40">
            <a:extLst>
              <a:ext uri="{FF2B5EF4-FFF2-40B4-BE49-F238E27FC236}">
                <a16:creationId xmlns:a16="http://schemas.microsoft.com/office/drawing/2014/main" id="{358E7A96-ED5A-3544-96F9-8F6F684B3732}"/>
              </a:ext>
            </a:extLst>
          </p:cNvPr>
          <p:cNvSpPr/>
          <p:nvPr/>
        </p:nvSpPr>
        <p:spPr>
          <a:xfrm>
            <a:off x="5418109" y="7577860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41">
            <a:extLst>
              <a:ext uri="{FF2B5EF4-FFF2-40B4-BE49-F238E27FC236}">
                <a16:creationId xmlns:a16="http://schemas.microsoft.com/office/drawing/2014/main" id="{8FFEB745-CE27-1946-9E2C-EF649195C91C}"/>
              </a:ext>
            </a:extLst>
          </p:cNvPr>
          <p:cNvSpPr/>
          <p:nvPr/>
        </p:nvSpPr>
        <p:spPr>
          <a:xfrm>
            <a:off x="5418109" y="7831881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42">
            <a:extLst>
              <a:ext uri="{FF2B5EF4-FFF2-40B4-BE49-F238E27FC236}">
                <a16:creationId xmlns:a16="http://schemas.microsoft.com/office/drawing/2014/main" id="{4B8846EC-AC4D-6D44-A61B-54E11B222E25}"/>
              </a:ext>
            </a:extLst>
          </p:cNvPr>
          <p:cNvSpPr/>
          <p:nvPr/>
        </p:nvSpPr>
        <p:spPr>
          <a:xfrm>
            <a:off x="5418109" y="8339924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42B3C8B3-7EA9-C441-A88B-A0D043639413}"/>
              </a:ext>
            </a:extLst>
          </p:cNvPr>
          <p:cNvSpPr/>
          <p:nvPr/>
        </p:nvSpPr>
        <p:spPr>
          <a:xfrm>
            <a:off x="5418109" y="8085903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44">
            <a:extLst>
              <a:ext uri="{FF2B5EF4-FFF2-40B4-BE49-F238E27FC236}">
                <a16:creationId xmlns:a16="http://schemas.microsoft.com/office/drawing/2014/main" id="{3D36849E-31B7-9141-A55C-6408508E1181}"/>
              </a:ext>
            </a:extLst>
          </p:cNvPr>
          <p:cNvSpPr txBox="1"/>
          <p:nvPr/>
        </p:nvSpPr>
        <p:spPr>
          <a:xfrm>
            <a:off x="14176218" y="2276175"/>
            <a:ext cx="3149598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500" b="1" spc="15" dirty="0">
                <a:solidFill>
                  <a:srgbClr val="01A2FF"/>
                </a:solidFill>
                <a:latin typeface="Muli-ExtraBold"/>
                <a:cs typeface="Muli-ExtraBold"/>
              </a:rPr>
              <a:t>Business </a:t>
            </a:r>
            <a:r>
              <a:rPr sz="1500" b="1" spc="10" dirty="0">
                <a:solidFill>
                  <a:srgbClr val="01A2FF"/>
                </a:solidFill>
                <a:latin typeface="Muli-ExtraBold"/>
                <a:cs typeface="Muli-ExtraBold"/>
              </a:rPr>
              <a:t>Intelligence </a:t>
            </a:r>
            <a:r>
              <a:rPr sz="1500" b="1" spc="20" dirty="0">
                <a:solidFill>
                  <a:srgbClr val="01A2FF"/>
                </a:solidFill>
                <a:latin typeface="Muli-ExtraBold"/>
                <a:cs typeface="Muli-ExtraBold"/>
              </a:rPr>
              <a:t>&amp;</a:t>
            </a:r>
            <a:r>
              <a:rPr sz="1500" b="1" dirty="0">
                <a:solidFill>
                  <a:srgbClr val="01A2FF"/>
                </a:solidFill>
                <a:latin typeface="Muli-ExtraBold"/>
                <a:cs typeface="Muli-ExtraBold"/>
              </a:rPr>
              <a:t> </a:t>
            </a:r>
            <a:r>
              <a:rPr sz="1500" b="1" spc="25" dirty="0">
                <a:solidFill>
                  <a:srgbClr val="01A2FF"/>
                </a:solidFill>
                <a:latin typeface="Muli-ExtraBold"/>
                <a:cs typeface="Muli-ExtraBold"/>
              </a:rPr>
              <a:t>Analytics</a:t>
            </a:r>
            <a:endParaRPr sz="1500" dirty="0">
              <a:solidFill>
                <a:srgbClr val="01A2FF"/>
              </a:solidFill>
              <a:latin typeface="Muli-ExtraBold"/>
              <a:cs typeface="Muli-ExtraBold"/>
            </a:endParaRPr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A0ADD226-01ED-1B48-AF0A-DFC6265B2AA0}"/>
              </a:ext>
            </a:extLst>
          </p:cNvPr>
          <p:cNvSpPr txBox="1"/>
          <p:nvPr/>
        </p:nvSpPr>
        <p:spPr>
          <a:xfrm>
            <a:off x="14343839" y="2704738"/>
            <a:ext cx="2442903" cy="17288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Business Intelligence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Platform 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Data </a:t>
            </a:r>
            <a:r>
              <a:rPr sz="1300" spc="-10" dirty="0">
                <a:solidFill>
                  <a:srgbClr val="1D1E1C"/>
                </a:solidFill>
                <a:latin typeface="Muli"/>
                <a:cs typeface="Muli"/>
              </a:rPr>
              <a:t>Visualization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and </a:t>
            </a:r>
            <a:r>
              <a:rPr sz="1300" spc="-10" dirty="0">
                <a:solidFill>
                  <a:srgbClr val="1D1E1C"/>
                </a:solidFill>
                <a:latin typeface="Muli"/>
                <a:cs typeface="Muli"/>
              </a:rPr>
              <a:t>Analysis 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Dashboards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  <a:p>
            <a:pPr marL="12700" marR="1034415">
              <a:lnSpc>
                <a:spcPct val="143400"/>
              </a:lnSpc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Mobile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Analytics 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  <a:p>
            <a:pPr marL="12700" marR="171450">
              <a:lnSpc>
                <a:spcPct val="143400"/>
              </a:lnSpc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Predictive </a:t>
            </a:r>
            <a:r>
              <a:rPr lang="en-US" sz="1300" spc="-5" dirty="0">
                <a:solidFill>
                  <a:srgbClr val="1D1E1C"/>
                </a:solidFill>
                <a:latin typeface="Muli"/>
                <a:cs typeface="Muli"/>
              </a:rPr>
              <a:t>Analytics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endParaRPr lang="en-US" sz="1300" spc="-5" dirty="0">
              <a:solidFill>
                <a:srgbClr val="1D1E1C"/>
              </a:solidFill>
              <a:latin typeface="Muli"/>
              <a:cs typeface="Muli"/>
            </a:endParaRPr>
          </a:p>
          <a:p>
            <a:pPr marL="12700" marR="171450">
              <a:lnSpc>
                <a:spcPct val="143400"/>
              </a:lnSpc>
            </a:pPr>
            <a:r>
              <a:rPr lang="en-US" sz="1300" spc="-5" dirty="0">
                <a:solidFill>
                  <a:srgbClr val="1D1E1C"/>
                </a:solidFill>
                <a:latin typeface="Muli"/>
                <a:cs typeface="Muli"/>
              </a:rPr>
              <a:t>Data Warehousing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</p:txBody>
      </p:sp>
      <p:sp>
        <p:nvSpPr>
          <p:cNvPr id="41" name="object 46">
            <a:extLst>
              <a:ext uri="{FF2B5EF4-FFF2-40B4-BE49-F238E27FC236}">
                <a16:creationId xmlns:a16="http://schemas.microsoft.com/office/drawing/2014/main" id="{FAB5CB13-7F8B-E448-B767-AF9FCD5D2A7E}"/>
              </a:ext>
            </a:extLst>
          </p:cNvPr>
          <p:cNvSpPr/>
          <p:nvPr/>
        </p:nvSpPr>
        <p:spPr>
          <a:xfrm>
            <a:off x="14198570" y="2871810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30">
                <a:moveTo>
                  <a:pt x="1848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81" y="23831"/>
                </a:lnTo>
                <a:lnTo>
                  <a:pt x="23810" y="18491"/>
                </a:lnTo>
                <a:lnTo>
                  <a:pt x="23810" y="5340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7">
            <a:extLst>
              <a:ext uri="{FF2B5EF4-FFF2-40B4-BE49-F238E27FC236}">
                <a16:creationId xmlns:a16="http://schemas.microsoft.com/office/drawing/2014/main" id="{E4AEA523-EE57-5244-8A5D-21100FB312EC}"/>
              </a:ext>
            </a:extLst>
          </p:cNvPr>
          <p:cNvSpPr/>
          <p:nvPr/>
        </p:nvSpPr>
        <p:spPr>
          <a:xfrm>
            <a:off x="14198570" y="312478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30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9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8">
            <a:extLst>
              <a:ext uri="{FF2B5EF4-FFF2-40B4-BE49-F238E27FC236}">
                <a16:creationId xmlns:a16="http://schemas.microsoft.com/office/drawing/2014/main" id="{03759D14-2295-CA46-9E6C-28A843DB5CD9}"/>
              </a:ext>
            </a:extLst>
          </p:cNvPr>
          <p:cNvSpPr/>
          <p:nvPr/>
        </p:nvSpPr>
        <p:spPr>
          <a:xfrm>
            <a:off x="14198570" y="3377767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9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9">
            <a:extLst>
              <a:ext uri="{FF2B5EF4-FFF2-40B4-BE49-F238E27FC236}">
                <a16:creationId xmlns:a16="http://schemas.microsoft.com/office/drawing/2014/main" id="{ECD4D348-FE3C-5D46-A09A-810FD3812DB8}"/>
              </a:ext>
            </a:extLst>
          </p:cNvPr>
          <p:cNvSpPr/>
          <p:nvPr/>
        </p:nvSpPr>
        <p:spPr>
          <a:xfrm>
            <a:off x="14198570" y="3630745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9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50">
            <a:extLst>
              <a:ext uri="{FF2B5EF4-FFF2-40B4-BE49-F238E27FC236}">
                <a16:creationId xmlns:a16="http://schemas.microsoft.com/office/drawing/2014/main" id="{BBDA01EC-2D6E-BB40-84F2-A866B827A242}"/>
              </a:ext>
            </a:extLst>
          </p:cNvPr>
          <p:cNvSpPr/>
          <p:nvPr/>
        </p:nvSpPr>
        <p:spPr>
          <a:xfrm>
            <a:off x="14198570" y="4136691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81" y="23831"/>
                </a:lnTo>
                <a:lnTo>
                  <a:pt x="23810" y="18491"/>
                </a:lnTo>
                <a:lnTo>
                  <a:pt x="23810" y="5340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51">
            <a:extLst>
              <a:ext uri="{FF2B5EF4-FFF2-40B4-BE49-F238E27FC236}">
                <a16:creationId xmlns:a16="http://schemas.microsoft.com/office/drawing/2014/main" id="{512E1F7B-9BAD-A44A-BFA4-C396E1A72C41}"/>
              </a:ext>
            </a:extLst>
          </p:cNvPr>
          <p:cNvSpPr/>
          <p:nvPr/>
        </p:nvSpPr>
        <p:spPr>
          <a:xfrm>
            <a:off x="14198570" y="3883713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81" y="23831"/>
                </a:lnTo>
                <a:lnTo>
                  <a:pt x="23810" y="18491"/>
                </a:lnTo>
                <a:lnTo>
                  <a:pt x="23810" y="5340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52">
            <a:extLst>
              <a:ext uri="{FF2B5EF4-FFF2-40B4-BE49-F238E27FC236}">
                <a16:creationId xmlns:a16="http://schemas.microsoft.com/office/drawing/2014/main" id="{469490C8-E1D8-9B40-8DED-ADA37CF09003}"/>
              </a:ext>
            </a:extLst>
          </p:cNvPr>
          <p:cNvSpPr txBox="1"/>
          <p:nvPr/>
        </p:nvSpPr>
        <p:spPr>
          <a:xfrm>
            <a:off x="16900757" y="2704738"/>
            <a:ext cx="2904893" cy="17288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66495">
              <a:lnSpc>
                <a:spcPct val="143400"/>
              </a:lnSpc>
              <a:spcBef>
                <a:spcPts val="95"/>
              </a:spcBef>
            </a:pP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Model</a:t>
            </a:r>
            <a:r>
              <a:rPr sz="1300" spc="-5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Management 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Scoring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  <a:p>
            <a:pPr marL="12700" marR="5080">
              <a:lnSpc>
                <a:spcPct val="143400"/>
              </a:lnSpc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Predictive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Network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and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Link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Analysis  </a:t>
            </a:r>
            <a:r>
              <a:rPr sz="1300" spc="5" dirty="0">
                <a:solidFill>
                  <a:srgbClr val="1D1E1C"/>
                </a:solidFill>
                <a:latin typeface="Muli"/>
                <a:cs typeface="Muli"/>
              </a:rPr>
              <a:t>Industry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Speciﬁc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  <a:p>
            <a:pPr marL="12700" marR="1741805">
              <a:lnSpc>
                <a:spcPct val="143400"/>
              </a:lnSpc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Data</a:t>
            </a:r>
            <a:r>
              <a:rPr sz="1300" spc="-7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10" dirty="0">
                <a:solidFill>
                  <a:srgbClr val="1D1E1C"/>
                </a:solidFill>
                <a:latin typeface="Muli"/>
                <a:cs typeface="Muli"/>
              </a:rPr>
              <a:t>Marts</a:t>
            </a:r>
            <a:endParaRPr lang="en-US" sz="1300" spc="10" dirty="0">
              <a:solidFill>
                <a:srgbClr val="1D1E1C"/>
              </a:solidFill>
              <a:latin typeface="Muli"/>
              <a:cs typeface="Muli"/>
            </a:endParaRPr>
          </a:p>
          <a:p>
            <a:pPr marL="12700" marR="1741805">
              <a:lnSpc>
                <a:spcPct val="143400"/>
              </a:lnSpc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Big</a:t>
            </a:r>
            <a:r>
              <a:rPr sz="1300" spc="-1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Data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</p:txBody>
      </p:sp>
      <p:sp>
        <p:nvSpPr>
          <p:cNvPr id="48" name="object 53">
            <a:extLst>
              <a:ext uri="{FF2B5EF4-FFF2-40B4-BE49-F238E27FC236}">
                <a16:creationId xmlns:a16="http://schemas.microsoft.com/office/drawing/2014/main" id="{120074FA-1DD7-2448-AD34-02049CEDEC48}"/>
              </a:ext>
            </a:extLst>
          </p:cNvPr>
          <p:cNvSpPr/>
          <p:nvPr/>
        </p:nvSpPr>
        <p:spPr>
          <a:xfrm>
            <a:off x="16762612" y="2871810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30">
                <a:moveTo>
                  <a:pt x="1849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91" y="23831"/>
                </a:lnTo>
                <a:lnTo>
                  <a:pt x="23821" y="18491"/>
                </a:lnTo>
                <a:lnTo>
                  <a:pt x="23821" y="5340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54">
            <a:extLst>
              <a:ext uri="{FF2B5EF4-FFF2-40B4-BE49-F238E27FC236}">
                <a16:creationId xmlns:a16="http://schemas.microsoft.com/office/drawing/2014/main" id="{06941910-EF57-D14F-9A9D-559C3C965FF0}"/>
              </a:ext>
            </a:extLst>
          </p:cNvPr>
          <p:cNvSpPr/>
          <p:nvPr/>
        </p:nvSpPr>
        <p:spPr>
          <a:xfrm>
            <a:off x="16762612" y="312478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30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5">
            <a:extLst>
              <a:ext uri="{FF2B5EF4-FFF2-40B4-BE49-F238E27FC236}">
                <a16:creationId xmlns:a16="http://schemas.microsoft.com/office/drawing/2014/main" id="{8A8DC6EE-9638-6642-A9B5-DDC73490F34D}"/>
              </a:ext>
            </a:extLst>
          </p:cNvPr>
          <p:cNvSpPr/>
          <p:nvPr/>
        </p:nvSpPr>
        <p:spPr>
          <a:xfrm>
            <a:off x="16762612" y="3377767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6">
            <a:extLst>
              <a:ext uri="{FF2B5EF4-FFF2-40B4-BE49-F238E27FC236}">
                <a16:creationId xmlns:a16="http://schemas.microsoft.com/office/drawing/2014/main" id="{9E6AD0B9-D691-8A4C-BE0B-F997FC5FE5BF}"/>
              </a:ext>
            </a:extLst>
          </p:cNvPr>
          <p:cNvSpPr/>
          <p:nvPr/>
        </p:nvSpPr>
        <p:spPr>
          <a:xfrm>
            <a:off x="16762612" y="3630745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7">
            <a:extLst>
              <a:ext uri="{FF2B5EF4-FFF2-40B4-BE49-F238E27FC236}">
                <a16:creationId xmlns:a16="http://schemas.microsoft.com/office/drawing/2014/main" id="{0755C276-A061-4547-B0C7-81E37AB6CD30}"/>
              </a:ext>
            </a:extLst>
          </p:cNvPr>
          <p:cNvSpPr/>
          <p:nvPr/>
        </p:nvSpPr>
        <p:spPr>
          <a:xfrm>
            <a:off x="16762612" y="4136691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91" y="23831"/>
                </a:lnTo>
                <a:lnTo>
                  <a:pt x="23821" y="18491"/>
                </a:lnTo>
                <a:lnTo>
                  <a:pt x="23821" y="5340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8">
            <a:extLst>
              <a:ext uri="{FF2B5EF4-FFF2-40B4-BE49-F238E27FC236}">
                <a16:creationId xmlns:a16="http://schemas.microsoft.com/office/drawing/2014/main" id="{72DF379B-8640-E548-BF3F-A4FBF8E889F1}"/>
              </a:ext>
            </a:extLst>
          </p:cNvPr>
          <p:cNvSpPr/>
          <p:nvPr/>
        </p:nvSpPr>
        <p:spPr>
          <a:xfrm>
            <a:off x="16762612" y="3883713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91" y="23831"/>
                </a:lnTo>
                <a:lnTo>
                  <a:pt x="23821" y="18491"/>
                </a:lnTo>
                <a:lnTo>
                  <a:pt x="23821" y="5340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9">
            <a:extLst>
              <a:ext uri="{FF2B5EF4-FFF2-40B4-BE49-F238E27FC236}">
                <a16:creationId xmlns:a16="http://schemas.microsoft.com/office/drawing/2014/main" id="{1F6676B2-1A2A-FD49-9649-D6E470EF7C3F}"/>
              </a:ext>
            </a:extLst>
          </p:cNvPr>
          <p:cNvSpPr/>
          <p:nvPr/>
        </p:nvSpPr>
        <p:spPr>
          <a:xfrm>
            <a:off x="14198570" y="4389670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91"/>
                </a:lnTo>
                <a:lnTo>
                  <a:pt x="23810" y="5340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60">
            <a:extLst>
              <a:ext uri="{FF2B5EF4-FFF2-40B4-BE49-F238E27FC236}">
                <a16:creationId xmlns:a16="http://schemas.microsoft.com/office/drawing/2014/main" id="{8C8126AC-2817-5440-8300-ABB8DAA0F758}"/>
              </a:ext>
            </a:extLst>
          </p:cNvPr>
          <p:cNvSpPr txBox="1"/>
          <p:nvPr/>
        </p:nvSpPr>
        <p:spPr>
          <a:xfrm>
            <a:off x="14176216" y="4891038"/>
            <a:ext cx="4562634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500" b="1" spc="25" dirty="0">
                <a:solidFill>
                  <a:srgbClr val="001E84"/>
                </a:solidFill>
                <a:latin typeface="Muli-ExtraBold"/>
                <a:cs typeface="Muli-ExtraBold"/>
              </a:rPr>
              <a:t>Human </a:t>
            </a:r>
            <a:r>
              <a:rPr sz="1500" b="1" spc="10" dirty="0">
                <a:solidFill>
                  <a:srgbClr val="001E84"/>
                </a:solidFill>
                <a:latin typeface="Muli-ExtraBold"/>
                <a:cs typeface="Muli-ExtraBold"/>
              </a:rPr>
              <a:t>Capital</a:t>
            </a:r>
            <a:r>
              <a:rPr sz="1500" b="1" spc="-80" dirty="0">
                <a:solidFill>
                  <a:srgbClr val="001E84"/>
                </a:solidFill>
                <a:latin typeface="Muli-ExtraBold"/>
                <a:cs typeface="Muli-ExtraBold"/>
              </a:rPr>
              <a:t> </a:t>
            </a:r>
            <a:r>
              <a:rPr sz="1500" b="1" spc="20" dirty="0">
                <a:solidFill>
                  <a:srgbClr val="001E84"/>
                </a:solidFill>
                <a:latin typeface="Muli-ExtraBold"/>
                <a:cs typeface="Muli-ExtraBold"/>
              </a:rPr>
              <a:t>Management</a:t>
            </a:r>
            <a:r>
              <a:rPr lang="en-US" sz="1500" b="1" spc="20" dirty="0">
                <a:solidFill>
                  <a:srgbClr val="001E84"/>
                </a:solidFill>
                <a:latin typeface="Muli-ExtraBold"/>
                <a:cs typeface="Muli-ExtraBold"/>
              </a:rPr>
              <a:t> / Human Resources</a:t>
            </a:r>
            <a:endParaRPr sz="1500" dirty="0">
              <a:solidFill>
                <a:srgbClr val="001E84"/>
              </a:solidFill>
              <a:latin typeface="Muli-ExtraBold"/>
              <a:cs typeface="Muli-ExtraBold"/>
            </a:endParaRPr>
          </a:p>
        </p:txBody>
      </p:sp>
      <p:sp>
        <p:nvSpPr>
          <p:cNvPr id="56" name="object 61">
            <a:extLst>
              <a:ext uri="{FF2B5EF4-FFF2-40B4-BE49-F238E27FC236}">
                <a16:creationId xmlns:a16="http://schemas.microsoft.com/office/drawing/2014/main" id="{5D61755E-1061-524E-A994-C5428F46A56D}"/>
              </a:ext>
            </a:extLst>
          </p:cNvPr>
          <p:cNvSpPr txBox="1"/>
          <p:nvPr/>
        </p:nvSpPr>
        <p:spPr>
          <a:xfrm>
            <a:off x="14342443" y="5277625"/>
            <a:ext cx="1950523" cy="870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Recruiting  </a:t>
            </a:r>
            <a:r>
              <a:rPr lang="en-US" sz="1300" spc="-5" dirty="0">
                <a:solidFill>
                  <a:srgbClr val="1D1E1C"/>
                </a:solidFill>
                <a:latin typeface="Muli"/>
                <a:cs typeface="Muli"/>
              </a:rPr>
              <a:t>&amp;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Onboarding  Workforce</a:t>
            </a:r>
            <a:r>
              <a:rPr sz="1300" spc="-8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Planning  Compensation</a:t>
            </a:r>
            <a:r>
              <a:rPr lang="en-US" sz="1300" spc="-5" dirty="0">
                <a:solidFill>
                  <a:srgbClr val="1D1E1C"/>
                </a:solidFill>
                <a:latin typeface="Muli"/>
                <a:cs typeface="Muli"/>
              </a:rPr>
              <a:t> &amp; Benefits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</p:txBody>
      </p:sp>
      <p:sp>
        <p:nvSpPr>
          <p:cNvPr id="57" name="object 62">
            <a:extLst>
              <a:ext uri="{FF2B5EF4-FFF2-40B4-BE49-F238E27FC236}">
                <a16:creationId xmlns:a16="http://schemas.microsoft.com/office/drawing/2014/main" id="{F7D8E137-4756-9A47-8E02-446CB1E44445}"/>
              </a:ext>
            </a:extLst>
          </p:cNvPr>
          <p:cNvSpPr txBox="1"/>
          <p:nvPr/>
        </p:nvSpPr>
        <p:spPr>
          <a:xfrm>
            <a:off x="16900774" y="5277479"/>
            <a:ext cx="2295276" cy="82977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spcBef>
                <a:spcPts val="695"/>
              </a:spcBef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Learning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  <a:p>
            <a:pPr marL="12700" marR="5080">
              <a:lnSpc>
                <a:spcPct val="143400"/>
              </a:lnSpc>
            </a:pP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Performance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and</a:t>
            </a:r>
            <a:r>
              <a:rPr sz="1300" spc="-7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Goals  Succession</a:t>
            </a:r>
            <a:r>
              <a:rPr sz="1300" spc="-1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Planning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</p:txBody>
      </p:sp>
      <p:sp>
        <p:nvSpPr>
          <p:cNvPr id="58" name="object 63">
            <a:extLst>
              <a:ext uri="{FF2B5EF4-FFF2-40B4-BE49-F238E27FC236}">
                <a16:creationId xmlns:a16="http://schemas.microsoft.com/office/drawing/2014/main" id="{620BE25E-D9EE-4A4C-92DF-946B9C406C24}"/>
              </a:ext>
            </a:extLst>
          </p:cNvPr>
          <p:cNvSpPr/>
          <p:nvPr/>
        </p:nvSpPr>
        <p:spPr>
          <a:xfrm>
            <a:off x="14198570" y="5434581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81" y="23831"/>
                </a:lnTo>
                <a:lnTo>
                  <a:pt x="23810" y="18491"/>
                </a:lnTo>
                <a:lnTo>
                  <a:pt x="23810" y="5340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64">
            <a:extLst>
              <a:ext uri="{FF2B5EF4-FFF2-40B4-BE49-F238E27FC236}">
                <a16:creationId xmlns:a16="http://schemas.microsoft.com/office/drawing/2014/main" id="{F7E3FC25-6895-2C42-B41D-0B8F5D45FA05}"/>
              </a:ext>
            </a:extLst>
          </p:cNvPr>
          <p:cNvSpPr/>
          <p:nvPr/>
        </p:nvSpPr>
        <p:spPr>
          <a:xfrm>
            <a:off x="14198570" y="5686863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8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8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5">
            <a:extLst>
              <a:ext uri="{FF2B5EF4-FFF2-40B4-BE49-F238E27FC236}">
                <a16:creationId xmlns:a16="http://schemas.microsoft.com/office/drawing/2014/main" id="{4395D5D7-7B0C-CB4C-A47A-B44571F9E2BA}"/>
              </a:ext>
            </a:extLst>
          </p:cNvPr>
          <p:cNvSpPr/>
          <p:nvPr/>
        </p:nvSpPr>
        <p:spPr>
          <a:xfrm>
            <a:off x="14198570" y="5939136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9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6">
            <a:extLst>
              <a:ext uri="{FF2B5EF4-FFF2-40B4-BE49-F238E27FC236}">
                <a16:creationId xmlns:a16="http://schemas.microsoft.com/office/drawing/2014/main" id="{C771807D-E06C-C647-A7B5-A360A11492F3}"/>
              </a:ext>
            </a:extLst>
          </p:cNvPr>
          <p:cNvSpPr/>
          <p:nvPr/>
        </p:nvSpPr>
        <p:spPr>
          <a:xfrm>
            <a:off x="14198570" y="6191408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81" y="23831"/>
                </a:lnTo>
                <a:lnTo>
                  <a:pt x="23810" y="18491"/>
                </a:lnTo>
                <a:lnTo>
                  <a:pt x="23810" y="5340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7">
            <a:extLst>
              <a:ext uri="{FF2B5EF4-FFF2-40B4-BE49-F238E27FC236}">
                <a16:creationId xmlns:a16="http://schemas.microsoft.com/office/drawing/2014/main" id="{D3E3F0A7-6885-C946-9D1B-74541E6FCF32}"/>
              </a:ext>
            </a:extLst>
          </p:cNvPr>
          <p:cNvSpPr/>
          <p:nvPr/>
        </p:nvSpPr>
        <p:spPr>
          <a:xfrm>
            <a:off x="16762612" y="5434581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91" y="23831"/>
                </a:lnTo>
                <a:lnTo>
                  <a:pt x="23821" y="18491"/>
                </a:lnTo>
                <a:lnTo>
                  <a:pt x="23821" y="5340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8">
            <a:extLst>
              <a:ext uri="{FF2B5EF4-FFF2-40B4-BE49-F238E27FC236}">
                <a16:creationId xmlns:a16="http://schemas.microsoft.com/office/drawing/2014/main" id="{BE48C777-7EA0-9447-87C5-7A60F5E3422C}"/>
              </a:ext>
            </a:extLst>
          </p:cNvPr>
          <p:cNvSpPr/>
          <p:nvPr/>
        </p:nvSpPr>
        <p:spPr>
          <a:xfrm>
            <a:off x="16762612" y="5686863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8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8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9">
            <a:extLst>
              <a:ext uri="{FF2B5EF4-FFF2-40B4-BE49-F238E27FC236}">
                <a16:creationId xmlns:a16="http://schemas.microsoft.com/office/drawing/2014/main" id="{57FA2A16-40BA-3F4F-9116-AFE289CAA3EF}"/>
              </a:ext>
            </a:extLst>
          </p:cNvPr>
          <p:cNvSpPr/>
          <p:nvPr/>
        </p:nvSpPr>
        <p:spPr>
          <a:xfrm>
            <a:off x="16762612" y="5939136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70">
            <a:extLst>
              <a:ext uri="{FF2B5EF4-FFF2-40B4-BE49-F238E27FC236}">
                <a16:creationId xmlns:a16="http://schemas.microsoft.com/office/drawing/2014/main" id="{19255F7C-7B88-6447-95DA-5357AF18B229}"/>
              </a:ext>
            </a:extLst>
          </p:cNvPr>
          <p:cNvSpPr txBox="1"/>
          <p:nvPr/>
        </p:nvSpPr>
        <p:spPr>
          <a:xfrm>
            <a:off x="14344267" y="7111789"/>
            <a:ext cx="2070565" cy="861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54330">
              <a:lnSpc>
                <a:spcPct val="143400"/>
              </a:lnSpc>
              <a:spcBef>
                <a:spcPts val="95"/>
              </a:spcBef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Supplier</a:t>
            </a:r>
            <a:r>
              <a:rPr sz="1300" spc="-5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Management  Strategic</a:t>
            </a:r>
            <a:r>
              <a:rPr sz="1300" spc="-1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Sourcing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  <a:p>
            <a:pPr marL="12700">
              <a:spcBef>
                <a:spcPts val="600"/>
              </a:spcBef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Supply Chain</a:t>
            </a:r>
            <a:r>
              <a:rPr sz="1300" spc="-4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Collaboration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</p:txBody>
      </p:sp>
      <p:sp>
        <p:nvSpPr>
          <p:cNvPr id="66" name="object 71">
            <a:extLst>
              <a:ext uri="{FF2B5EF4-FFF2-40B4-BE49-F238E27FC236}">
                <a16:creationId xmlns:a16="http://schemas.microsoft.com/office/drawing/2014/main" id="{99C11CB3-2776-B84E-9DF3-B8C79381CB8D}"/>
              </a:ext>
            </a:extLst>
          </p:cNvPr>
          <p:cNvSpPr txBox="1"/>
          <p:nvPr/>
        </p:nvSpPr>
        <p:spPr>
          <a:xfrm>
            <a:off x="16908608" y="7111643"/>
            <a:ext cx="2592242" cy="8961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Procurement </a:t>
            </a:r>
            <a:endParaRPr lang="en-US" sz="1300" spc="-5" dirty="0">
              <a:solidFill>
                <a:srgbClr val="1D1E1C"/>
              </a:solidFill>
              <a:latin typeface="Muli"/>
              <a:cs typeface="Muli"/>
            </a:endParaRP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Contract</a:t>
            </a:r>
            <a:r>
              <a:rPr sz="1300" spc="-7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dirty="0">
                <a:solidFill>
                  <a:srgbClr val="1D1E1C"/>
                </a:solidFill>
                <a:latin typeface="Muli"/>
                <a:cs typeface="Muli"/>
              </a:rPr>
              <a:t>Lifecycle</a:t>
            </a:r>
            <a:r>
              <a:rPr lang="en-US" sz="130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300" spc="-5" dirty="0">
                <a:solidFill>
                  <a:srgbClr val="1D1E1C"/>
                </a:solidFill>
                <a:latin typeface="Muli"/>
                <a:cs typeface="Muli"/>
              </a:rPr>
              <a:t>Management</a:t>
            </a:r>
            <a:endParaRPr lang="en-US" sz="1300" spc="-5" dirty="0">
              <a:solidFill>
                <a:srgbClr val="1D1E1C"/>
              </a:solidFill>
              <a:latin typeface="Muli"/>
              <a:cs typeface="Muli"/>
            </a:endParaRP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spc="-5" dirty="0">
                <a:solidFill>
                  <a:srgbClr val="1D1E1C"/>
                </a:solidFill>
                <a:latin typeface="Muli"/>
                <a:cs typeface="Muli"/>
              </a:rPr>
              <a:t>Spend Management</a:t>
            </a:r>
            <a:endParaRPr sz="1300" dirty="0">
              <a:solidFill>
                <a:prstClr val="black"/>
              </a:solidFill>
              <a:latin typeface="Muli"/>
              <a:cs typeface="Muli"/>
            </a:endParaRPr>
          </a:p>
        </p:txBody>
      </p:sp>
      <p:sp>
        <p:nvSpPr>
          <p:cNvPr id="67" name="object 72">
            <a:extLst>
              <a:ext uri="{FF2B5EF4-FFF2-40B4-BE49-F238E27FC236}">
                <a16:creationId xmlns:a16="http://schemas.microsoft.com/office/drawing/2014/main" id="{3FB285F8-9FA0-C24F-959B-83C4ED908482}"/>
              </a:ext>
            </a:extLst>
          </p:cNvPr>
          <p:cNvSpPr txBox="1"/>
          <p:nvPr/>
        </p:nvSpPr>
        <p:spPr>
          <a:xfrm>
            <a:off x="14176216" y="6727196"/>
            <a:ext cx="3572034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500" b="1" spc="20" dirty="0">
                <a:solidFill>
                  <a:srgbClr val="01A2FF"/>
                </a:solidFill>
                <a:latin typeface="Muli-ExtraBold"/>
                <a:cs typeface="Muli-ExtraBold"/>
              </a:rPr>
              <a:t>Procurement</a:t>
            </a:r>
            <a:r>
              <a:rPr lang="en-US" sz="1500" b="1" spc="20" dirty="0">
                <a:solidFill>
                  <a:srgbClr val="01A2FF"/>
                </a:solidFill>
                <a:latin typeface="Muli-ExtraBold"/>
                <a:cs typeface="Muli-ExtraBold"/>
              </a:rPr>
              <a:t> &amp; Spend Management</a:t>
            </a:r>
            <a:endParaRPr sz="1500" dirty="0">
              <a:solidFill>
                <a:srgbClr val="01A2FF"/>
              </a:solidFill>
              <a:latin typeface="Muli-ExtraBold"/>
              <a:cs typeface="Muli-ExtraBold"/>
            </a:endParaRPr>
          </a:p>
        </p:txBody>
      </p:sp>
      <p:sp>
        <p:nvSpPr>
          <p:cNvPr id="68" name="object 73">
            <a:extLst>
              <a:ext uri="{FF2B5EF4-FFF2-40B4-BE49-F238E27FC236}">
                <a16:creationId xmlns:a16="http://schemas.microsoft.com/office/drawing/2014/main" id="{81009ABE-BF6D-304F-A0CF-64AF761448CE}"/>
              </a:ext>
            </a:extLst>
          </p:cNvPr>
          <p:cNvSpPr/>
          <p:nvPr/>
        </p:nvSpPr>
        <p:spPr>
          <a:xfrm>
            <a:off x="14198559" y="7268743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81" y="23831"/>
                </a:lnTo>
                <a:lnTo>
                  <a:pt x="23810" y="18491"/>
                </a:lnTo>
                <a:lnTo>
                  <a:pt x="23810" y="5340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74">
            <a:extLst>
              <a:ext uri="{FF2B5EF4-FFF2-40B4-BE49-F238E27FC236}">
                <a16:creationId xmlns:a16="http://schemas.microsoft.com/office/drawing/2014/main" id="{B9980497-72CE-4B4B-829D-F0C7BDAFF859}"/>
              </a:ext>
            </a:extLst>
          </p:cNvPr>
          <p:cNvSpPr/>
          <p:nvPr/>
        </p:nvSpPr>
        <p:spPr>
          <a:xfrm>
            <a:off x="14198559" y="752067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8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8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5">
            <a:extLst>
              <a:ext uri="{FF2B5EF4-FFF2-40B4-BE49-F238E27FC236}">
                <a16:creationId xmlns:a16="http://schemas.microsoft.com/office/drawing/2014/main" id="{84D97308-5D07-7843-8F7E-C4648E7C758B}"/>
              </a:ext>
            </a:extLst>
          </p:cNvPr>
          <p:cNvSpPr/>
          <p:nvPr/>
        </p:nvSpPr>
        <p:spPr>
          <a:xfrm>
            <a:off x="14198559" y="7772605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8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81" y="23821"/>
                </a:lnTo>
                <a:lnTo>
                  <a:pt x="23810" y="18491"/>
                </a:lnTo>
                <a:lnTo>
                  <a:pt x="23810" y="5329"/>
                </a:lnTo>
                <a:lnTo>
                  <a:pt x="1848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6">
            <a:extLst>
              <a:ext uri="{FF2B5EF4-FFF2-40B4-BE49-F238E27FC236}">
                <a16:creationId xmlns:a16="http://schemas.microsoft.com/office/drawing/2014/main" id="{B5B371A0-6BA1-064C-AF1B-5D5E90A281A8}"/>
              </a:ext>
            </a:extLst>
          </p:cNvPr>
          <p:cNvSpPr/>
          <p:nvPr/>
        </p:nvSpPr>
        <p:spPr>
          <a:xfrm>
            <a:off x="16762612" y="7268743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91" y="23831"/>
                </a:lnTo>
                <a:lnTo>
                  <a:pt x="23821" y="18491"/>
                </a:lnTo>
                <a:lnTo>
                  <a:pt x="23821" y="5340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7">
            <a:extLst>
              <a:ext uri="{FF2B5EF4-FFF2-40B4-BE49-F238E27FC236}">
                <a16:creationId xmlns:a16="http://schemas.microsoft.com/office/drawing/2014/main" id="{37BB1413-1ED0-004E-A65C-9162F5FC1E75}"/>
              </a:ext>
            </a:extLst>
          </p:cNvPr>
          <p:cNvSpPr/>
          <p:nvPr/>
        </p:nvSpPr>
        <p:spPr>
          <a:xfrm>
            <a:off x="16762612" y="752067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8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8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8">
            <a:extLst>
              <a:ext uri="{FF2B5EF4-FFF2-40B4-BE49-F238E27FC236}">
                <a16:creationId xmlns:a16="http://schemas.microsoft.com/office/drawing/2014/main" id="{23B113F0-8FA9-2644-91E9-3BDD78FDA673}"/>
              </a:ext>
            </a:extLst>
          </p:cNvPr>
          <p:cNvSpPr/>
          <p:nvPr/>
        </p:nvSpPr>
        <p:spPr>
          <a:xfrm>
            <a:off x="16762612" y="7772605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9">
            <a:extLst>
              <a:ext uri="{FF2B5EF4-FFF2-40B4-BE49-F238E27FC236}">
                <a16:creationId xmlns:a16="http://schemas.microsoft.com/office/drawing/2014/main" id="{DF9B3A6D-B5B9-2347-BA0C-CE40F0EFD07B}"/>
              </a:ext>
            </a:extLst>
          </p:cNvPr>
          <p:cNvSpPr txBox="1"/>
          <p:nvPr/>
        </p:nvSpPr>
        <p:spPr>
          <a:xfrm>
            <a:off x="14344268" y="8720931"/>
            <a:ext cx="2556489" cy="1195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dirty="0">
                <a:solidFill>
                  <a:prstClr val="black"/>
                </a:solidFill>
                <a:latin typeface="Muli"/>
                <a:cs typeface="Muli"/>
              </a:rPr>
              <a:t>Omnichannel Banking</a:t>
            </a: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dirty="0">
                <a:solidFill>
                  <a:prstClr val="black"/>
                </a:solidFill>
                <a:latin typeface="Muli"/>
                <a:cs typeface="Muli"/>
              </a:rPr>
              <a:t>Retail Internet Banking</a:t>
            </a: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dirty="0">
                <a:solidFill>
                  <a:prstClr val="black"/>
                </a:solidFill>
                <a:latin typeface="Muli"/>
                <a:cs typeface="Muli"/>
              </a:rPr>
              <a:t>Corporate Internet Banking</a:t>
            </a: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dirty="0">
                <a:solidFill>
                  <a:prstClr val="black"/>
                </a:solidFill>
                <a:latin typeface="Muli"/>
                <a:cs typeface="Muli"/>
              </a:rPr>
              <a:t>Mobile Banking</a:t>
            </a:r>
            <a:endParaRPr lang="en-US" sz="1300" spc="-5" dirty="0">
              <a:solidFill>
                <a:srgbClr val="1D1E1C"/>
              </a:solidFill>
              <a:latin typeface="Muli"/>
              <a:cs typeface="Muli"/>
            </a:endParaRPr>
          </a:p>
        </p:txBody>
      </p:sp>
      <p:sp>
        <p:nvSpPr>
          <p:cNvPr id="75" name="object 80">
            <a:extLst>
              <a:ext uri="{FF2B5EF4-FFF2-40B4-BE49-F238E27FC236}">
                <a16:creationId xmlns:a16="http://schemas.microsoft.com/office/drawing/2014/main" id="{42736875-DCDE-D149-857C-2C1E7FF03C07}"/>
              </a:ext>
            </a:extLst>
          </p:cNvPr>
          <p:cNvSpPr txBox="1"/>
          <p:nvPr/>
        </p:nvSpPr>
        <p:spPr>
          <a:xfrm>
            <a:off x="14176217" y="8325866"/>
            <a:ext cx="2116749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1500" b="1" spc="15" dirty="0">
                <a:solidFill>
                  <a:srgbClr val="001E84"/>
                </a:solidFill>
                <a:latin typeface="Muli-ExtraBold"/>
                <a:cs typeface="Muli-ExtraBold"/>
              </a:rPr>
              <a:t>Digital Banking &amp; Risk</a:t>
            </a:r>
            <a:endParaRPr sz="1500" dirty="0">
              <a:solidFill>
                <a:srgbClr val="001E84"/>
              </a:solidFill>
              <a:latin typeface="Muli-ExtraBold"/>
              <a:cs typeface="Muli-ExtraBold"/>
            </a:endParaRPr>
          </a:p>
        </p:txBody>
      </p:sp>
      <p:sp>
        <p:nvSpPr>
          <p:cNvPr id="76" name="object 81">
            <a:extLst>
              <a:ext uri="{FF2B5EF4-FFF2-40B4-BE49-F238E27FC236}">
                <a16:creationId xmlns:a16="http://schemas.microsoft.com/office/drawing/2014/main" id="{BC5E935E-9D59-1746-A041-950B85EAC14A}"/>
              </a:ext>
            </a:extLst>
          </p:cNvPr>
          <p:cNvSpPr/>
          <p:nvPr/>
        </p:nvSpPr>
        <p:spPr>
          <a:xfrm>
            <a:off x="14188918" y="8877886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82">
            <a:extLst>
              <a:ext uri="{FF2B5EF4-FFF2-40B4-BE49-F238E27FC236}">
                <a16:creationId xmlns:a16="http://schemas.microsoft.com/office/drawing/2014/main" id="{FD20C2AD-E166-3349-B64E-C8FD157E4E81}"/>
              </a:ext>
            </a:extLst>
          </p:cNvPr>
          <p:cNvSpPr/>
          <p:nvPr/>
        </p:nvSpPr>
        <p:spPr>
          <a:xfrm>
            <a:off x="14188918" y="9135394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83">
            <a:extLst>
              <a:ext uri="{FF2B5EF4-FFF2-40B4-BE49-F238E27FC236}">
                <a16:creationId xmlns:a16="http://schemas.microsoft.com/office/drawing/2014/main" id="{D156B044-074C-6C43-9C72-EB87F6A6291A}"/>
              </a:ext>
            </a:extLst>
          </p:cNvPr>
          <p:cNvSpPr/>
          <p:nvPr/>
        </p:nvSpPr>
        <p:spPr>
          <a:xfrm>
            <a:off x="14188918" y="9392902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40"/>
                </a:lnTo>
                <a:lnTo>
                  <a:pt x="0" y="18491"/>
                </a:lnTo>
                <a:lnTo>
                  <a:pt x="5329" y="23831"/>
                </a:lnTo>
                <a:lnTo>
                  <a:pt x="18491" y="23831"/>
                </a:lnTo>
                <a:lnTo>
                  <a:pt x="23821" y="18491"/>
                </a:lnTo>
                <a:lnTo>
                  <a:pt x="23821" y="5340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84">
            <a:extLst>
              <a:ext uri="{FF2B5EF4-FFF2-40B4-BE49-F238E27FC236}">
                <a16:creationId xmlns:a16="http://schemas.microsoft.com/office/drawing/2014/main" id="{61EC2A20-B1AE-084C-96BB-FE193CB148C4}"/>
              </a:ext>
            </a:extLst>
          </p:cNvPr>
          <p:cNvSpPr/>
          <p:nvPr/>
        </p:nvSpPr>
        <p:spPr>
          <a:xfrm>
            <a:off x="14188918" y="9650421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30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8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8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5">
            <a:extLst>
              <a:ext uri="{FF2B5EF4-FFF2-40B4-BE49-F238E27FC236}">
                <a16:creationId xmlns:a16="http://schemas.microsoft.com/office/drawing/2014/main" id="{C07C45E1-3A9F-FD42-A3B2-C8E31D2B5FD4}"/>
              </a:ext>
            </a:extLst>
          </p:cNvPr>
          <p:cNvSpPr/>
          <p:nvPr/>
        </p:nvSpPr>
        <p:spPr>
          <a:xfrm>
            <a:off x="5689386" y="2410635"/>
            <a:ext cx="2740660" cy="275590"/>
          </a:xfrm>
          <a:custGeom>
            <a:avLst/>
            <a:gdLst/>
            <a:ahLst/>
            <a:cxnLst/>
            <a:rect l="l" t="t" r="r" b="b"/>
            <a:pathLst>
              <a:path w="2740659" h="275589">
                <a:moveTo>
                  <a:pt x="0" y="0"/>
                </a:moveTo>
                <a:lnTo>
                  <a:pt x="2465631" y="0"/>
                </a:lnTo>
                <a:lnTo>
                  <a:pt x="2740628" y="275007"/>
                </a:lnTo>
              </a:path>
            </a:pathLst>
          </a:custGeom>
          <a:ln w="10470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6">
            <a:extLst>
              <a:ext uri="{FF2B5EF4-FFF2-40B4-BE49-F238E27FC236}">
                <a16:creationId xmlns:a16="http://schemas.microsoft.com/office/drawing/2014/main" id="{AF0F6AB4-04D8-AC42-A0EF-1ADAA3D436F4}"/>
              </a:ext>
            </a:extLst>
          </p:cNvPr>
          <p:cNvSpPr/>
          <p:nvPr/>
        </p:nvSpPr>
        <p:spPr>
          <a:xfrm>
            <a:off x="5689386" y="4780184"/>
            <a:ext cx="661670" cy="156845"/>
          </a:xfrm>
          <a:custGeom>
            <a:avLst/>
            <a:gdLst/>
            <a:ahLst/>
            <a:cxnLst/>
            <a:rect l="l" t="t" r="r" b="b"/>
            <a:pathLst>
              <a:path w="661670" h="156845">
                <a:moveTo>
                  <a:pt x="0" y="0"/>
                </a:moveTo>
                <a:lnTo>
                  <a:pt x="504780" y="0"/>
                </a:lnTo>
                <a:lnTo>
                  <a:pt x="661414" y="156633"/>
                </a:lnTo>
              </a:path>
            </a:pathLst>
          </a:custGeom>
          <a:ln w="10470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7">
            <a:extLst>
              <a:ext uri="{FF2B5EF4-FFF2-40B4-BE49-F238E27FC236}">
                <a16:creationId xmlns:a16="http://schemas.microsoft.com/office/drawing/2014/main" id="{81202D36-F016-634E-8987-0879CE494EE0}"/>
              </a:ext>
            </a:extLst>
          </p:cNvPr>
          <p:cNvSpPr/>
          <p:nvPr/>
        </p:nvSpPr>
        <p:spPr>
          <a:xfrm>
            <a:off x="5689386" y="6648808"/>
            <a:ext cx="502284" cy="0"/>
          </a:xfrm>
          <a:custGeom>
            <a:avLst/>
            <a:gdLst/>
            <a:ahLst/>
            <a:cxnLst/>
            <a:rect l="l" t="t" r="r" b="b"/>
            <a:pathLst>
              <a:path w="502285">
                <a:moveTo>
                  <a:pt x="0" y="0"/>
                </a:moveTo>
                <a:lnTo>
                  <a:pt x="502005" y="0"/>
                </a:lnTo>
              </a:path>
            </a:pathLst>
          </a:custGeom>
          <a:ln w="10470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8">
            <a:extLst>
              <a:ext uri="{FF2B5EF4-FFF2-40B4-BE49-F238E27FC236}">
                <a16:creationId xmlns:a16="http://schemas.microsoft.com/office/drawing/2014/main" id="{A7A29C0F-CF52-9542-AA6A-BB811ACD5FD0}"/>
              </a:ext>
            </a:extLst>
          </p:cNvPr>
          <p:cNvSpPr/>
          <p:nvPr/>
        </p:nvSpPr>
        <p:spPr>
          <a:xfrm>
            <a:off x="5689386" y="8958517"/>
            <a:ext cx="2462530" cy="1194435"/>
          </a:xfrm>
          <a:custGeom>
            <a:avLst/>
            <a:gdLst/>
            <a:ahLst/>
            <a:cxnLst/>
            <a:rect l="l" t="t" r="r" b="b"/>
            <a:pathLst>
              <a:path w="2462529" h="1194434">
                <a:moveTo>
                  <a:pt x="0" y="0"/>
                </a:moveTo>
                <a:lnTo>
                  <a:pt x="661414" y="0"/>
                </a:lnTo>
                <a:lnTo>
                  <a:pt x="1855262" y="1193858"/>
                </a:lnTo>
                <a:lnTo>
                  <a:pt x="2462301" y="586819"/>
                </a:lnTo>
              </a:path>
            </a:pathLst>
          </a:custGeom>
          <a:ln w="10470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9">
            <a:extLst>
              <a:ext uri="{FF2B5EF4-FFF2-40B4-BE49-F238E27FC236}">
                <a16:creationId xmlns:a16="http://schemas.microsoft.com/office/drawing/2014/main" id="{7A3947E5-2E2A-914E-80C8-D9D9A57A9CCF}"/>
              </a:ext>
            </a:extLst>
          </p:cNvPr>
          <p:cNvSpPr/>
          <p:nvPr/>
        </p:nvSpPr>
        <p:spPr>
          <a:xfrm>
            <a:off x="11580734" y="2410635"/>
            <a:ext cx="2382520" cy="275590"/>
          </a:xfrm>
          <a:custGeom>
            <a:avLst/>
            <a:gdLst/>
            <a:ahLst/>
            <a:cxnLst/>
            <a:rect l="l" t="t" r="r" b="b"/>
            <a:pathLst>
              <a:path w="2382519" h="275589">
                <a:moveTo>
                  <a:pt x="2382482" y="0"/>
                </a:moveTo>
                <a:lnTo>
                  <a:pt x="274996" y="0"/>
                </a:lnTo>
                <a:lnTo>
                  <a:pt x="0" y="275007"/>
                </a:lnTo>
              </a:path>
            </a:pathLst>
          </a:custGeom>
          <a:ln w="10470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90">
            <a:extLst>
              <a:ext uri="{FF2B5EF4-FFF2-40B4-BE49-F238E27FC236}">
                <a16:creationId xmlns:a16="http://schemas.microsoft.com/office/drawing/2014/main" id="{A442A8A2-D988-4840-8375-F175D88A9ED4}"/>
              </a:ext>
            </a:extLst>
          </p:cNvPr>
          <p:cNvSpPr/>
          <p:nvPr/>
        </p:nvSpPr>
        <p:spPr>
          <a:xfrm>
            <a:off x="13628944" y="5007741"/>
            <a:ext cx="334645" cy="0"/>
          </a:xfrm>
          <a:custGeom>
            <a:avLst/>
            <a:gdLst/>
            <a:ahLst/>
            <a:cxnLst/>
            <a:rect l="l" t="t" r="r" b="b"/>
            <a:pathLst>
              <a:path w="334644">
                <a:moveTo>
                  <a:pt x="334272" y="0"/>
                </a:moveTo>
                <a:lnTo>
                  <a:pt x="0" y="0"/>
                </a:lnTo>
              </a:path>
            </a:pathLst>
          </a:custGeom>
          <a:ln w="10470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91">
            <a:extLst>
              <a:ext uri="{FF2B5EF4-FFF2-40B4-BE49-F238E27FC236}">
                <a16:creationId xmlns:a16="http://schemas.microsoft.com/office/drawing/2014/main" id="{07FF64F3-B3C0-3642-8BAF-3A49FC72B2A4}"/>
              </a:ext>
            </a:extLst>
          </p:cNvPr>
          <p:cNvSpPr/>
          <p:nvPr/>
        </p:nvSpPr>
        <p:spPr>
          <a:xfrm>
            <a:off x="13691623" y="6860628"/>
            <a:ext cx="271780" cy="0"/>
          </a:xfrm>
          <a:custGeom>
            <a:avLst/>
            <a:gdLst/>
            <a:ahLst/>
            <a:cxnLst/>
            <a:rect l="l" t="t" r="r" b="b"/>
            <a:pathLst>
              <a:path w="271780">
                <a:moveTo>
                  <a:pt x="271593" y="0"/>
                </a:moveTo>
                <a:lnTo>
                  <a:pt x="0" y="0"/>
                </a:lnTo>
              </a:path>
            </a:pathLst>
          </a:custGeom>
          <a:ln w="10470">
            <a:solidFill>
              <a:srgbClr val="00A3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92">
            <a:extLst>
              <a:ext uri="{FF2B5EF4-FFF2-40B4-BE49-F238E27FC236}">
                <a16:creationId xmlns:a16="http://schemas.microsoft.com/office/drawing/2014/main" id="{F63D7812-8FC6-2942-92B3-8BD8EF2BD01A}"/>
              </a:ext>
            </a:extLst>
          </p:cNvPr>
          <p:cNvSpPr/>
          <p:nvPr/>
        </p:nvSpPr>
        <p:spPr>
          <a:xfrm>
            <a:off x="11387368" y="8446221"/>
            <a:ext cx="2576195" cy="1727835"/>
          </a:xfrm>
          <a:custGeom>
            <a:avLst/>
            <a:gdLst/>
            <a:ahLst/>
            <a:cxnLst/>
            <a:rect l="l" t="t" r="r" b="b"/>
            <a:pathLst>
              <a:path w="2576194" h="1727834">
                <a:moveTo>
                  <a:pt x="2575848" y="0"/>
                </a:moveTo>
                <a:lnTo>
                  <a:pt x="2241575" y="0"/>
                </a:lnTo>
                <a:lnTo>
                  <a:pt x="513921" y="1727654"/>
                </a:lnTo>
                <a:lnTo>
                  <a:pt x="0" y="1213732"/>
                </a:lnTo>
              </a:path>
            </a:pathLst>
          </a:custGeom>
          <a:ln w="10470">
            <a:solidFill>
              <a:srgbClr val="001F84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79">
            <a:extLst>
              <a:ext uri="{FF2B5EF4-FFF2-40B4-BE49-F238E27FC236}">
                <a16:creationId xmlns:a16="http://schemas.microsoft.com/office/drawing/2014/main" id="{DF9B3A6D-B5B9-2347-BA0C-CE40F0EFD07B}"/>
              </a:ext>
            </a:extLst>
          </p:cNvPr>
          <p:cNvSpPr txBox="1"/>
          <p:nvPr/>
        </p:nvSpPr>
        <p:spPr>
          <a:xfrm>
            <a:off x="16910050" y="8744420"/>
            <a:ext cx="2965450" cy="2091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dirty="0">
                <a:solidFill>
                  <a:prstClr val="black"/>
                </a:solidFill>
                <a:latin typeface="Muli"/>
                <a:cs typeface="Muli"/>
              </a:rPr>
              <a:t>IRS 9, IFRS 17, Basel</a:t>
            </a: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dirty="0">
                <a:solidFill>
                  <a:prstClr val="black"/>
                </a:solidFill>
                <a:latin typeface="Muli"/>
                <a:cs typeface="Muli"/>
              </a:rPr>
              <a:t>Fraud &amp; Anti Money Laundering (AML)</a:t>
            </a:r>
            <a:endParaRPr lang="en-US" sz="1300" spc="-10" dirty="0">
              <a:solidFill>
                <a:srgbClr val="1D1E1C"/>
              </a:solidFill>
              <a:latin typeface="Muli"/>
              <a:cs typeface="Muli"/>
            </a:endParaRP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spc="-10" dirty="0">
                <a:solidFill>
                  <a:srgbClr val="1D1E1C"/>
                </a:solidFill>
                <a:latin typeface="Muli"/>
                <a:cs typeface="Muli"/>
              </a:rPr>
              <a:t>Asset and Liability Management (ALM)</a:t>
            </a: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spc="-10" dirty="0">
                <a:solidFill>
                  <a:srgbClr val="1D1E1C"/>
                </a:solidFill>
                <a:latin typeface="Muli"/>
                <a:cs typeface="Muli"/>
              </a:rPr>
              <a:t>Operational Risk (GRC)</a:t>
            </a: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r>
              <a:rPr lang="en-US" sz="1300" spc="-10" dirty="0">
                <a:solidFill>
                  <a:srgbClr val="1D1E1C"/>
                </a:solidFill>
                <a:latin typeface="Muli"/>
                <a:cs typeface="Muli"/>
              </a:rPr>
              <a:t>Fraud Management, KYC</a:t>
            </a: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endParaRPr lang="en-US" sz="1300" spc="-5" dirty="0">
              <a:solidFill>
                <a:srgbClr val="1D1E1C"/>
              </a:solidFill>
              <a:latin typeface="Muli"/>
              <a:cs typeface="Muli"/>
            </a:endParaRPr>
          </a:p>
          <a:p>
            <a:pPr marL="12700" marR="5080">
              <a:lnSpc>
                <a:spcPct val="143400"/>
              </a:lnSpc>
              <a:spcBef>
                <a:spcPts val="95"/>
              </a:spcBef>
            </a:pPr>
            <a:endParaRPr lang="en-US" sz="1300" spc="-5" dirty="0">
              <a:solidFill>
                <a:srgbClr val="1D1E1C"/>
              </a:solidFill>
              <a:latin typeface="Muli"/>
              <a:cs typeface="Muli"/>
            </a:endParaRPr>
          </a:p>
        </p:txBody>
      </p:sp>
      <p:sp>
        <p:nvSpPr>
          <p:cNvPr id="88" name="object 17">
            <a:extLst>
              <a:ext uri="{FF2B5EF4-FFF2-40B4-BE49-F238E27FC236}">
                <a16:creationId xmlns:a16="http://schemas.microsoft.com/office/drawing/2014/main" id="{8925CA47-9507-0B4F-B116-3D9970B26E7B}"/>
              </a:ext>
            </a:extLst>
          </p:cNvPr>
          <p:cNvSpPr txBox="1">
            <a:spLocks noChangeAspect="1"/>
          </p:cNvSpPr>
          <p:nvPr/>
        </p:nvSpPr>
        <p:spPr>
          <a:xfrm>
            <a:off x="-1073150" y="2739663"/>
            <a:ext cx="4380052" cy="1545167"/>
          </a:xfrm>
          <a:prstGeom prst="rect">
            <a:avLst/>
          </a:prstGeom>
        </p:spPr>
        <p:txBody>
          <a:bodyPr vert="horz" wrap="square" lIns="0" tIns="12065" rIns="0" bIns="0" rtlCol="0">
            <a:normAutofit/>
          </a:bodyPr>
          <a:lstStyle/>
          <a:p>
            <a:pPr marL="933450" marR="5080" indent="1073150" algn="r">
              <a:lnSpc>
                <a:spcPct val="143400"/>
              </a:lnSpc>
              <a:spcBef>
                <a:spcPts val="95"/>
              </a:spcBef>
            </a:pPr>
            <a:r>
              <a:rPr lang="en-US" sz="1150" spc="-5" dirty="0">
                <a:solidFill>
                  <a:srgbClr val="1D1E1C"/>
                </a:solidFill>
                <a:latin typeface="Muli"/>
                <a:cs typeface="Muli"/>
              </a:rPr>
              <a:t>Data Integration and Transformation</a:t>
            </a:r>
          </a:p>
          <a:p>
            <a:pPr marL="933450" marR="5080" indent="1073150" algn="r">
              <a:lnSpc>
                <a:spcPct val="143400"/>
              </a:lnSpc>
              <a:spcBef>
                <a:spcPts val="95"/>
              </a:spcBef>
            </a:pPr>
            <a:r>
              <a:rPr sz="1150" spc="-5" dirty="0">
                <a:solidFill>
                  <a:srgbClr val="1D1E1C"/>
                </a:solidFill>
                <a:latin typeface="Muli"/>
                <a:cs typeface="Muli"/>
              </a:rPr>
              <a:t>Metadata Management  Modelling Methodology</a:t>
            </a:r>
            <a:r>
              <a:rPr sz="1150" spc="2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150" spc="-5" dirty="0">
                <a:solidFill>
                  <a:srgbClr val="1D1E1C"/>
                </a:solidFill>
                <a:latin typeface="Muli"/>
                <a:cs typeface="Muli"/>
              </a:rPr>
              <a:t>Implementation</a:t>
            </a:r>
            <a:endParaRPr sz="1150" dirty="0">
              <a:latin typeface="Muli"/>
              <a:cs typeface="Muli"/>
            </a:endParaRPr>
          </a:p>
          <a:p>
            <a:pPr marL="12700" marR="5080" indent="2026285" algn="r">
              <a:lnSpc>
                <a:spcPct val="143400"/>
              </a:lnSpc>
            </a:pPr>
            <a:r>
              <a:rPr sz="1150" spc="10" dirty="0">
                <a:solidFill>
                  <a:srgbClr val="1D1E1C"/>
                </a:solidFill>
                <a:latin typeface="Muli"/>
                <a:cs typeface="Muli"/>
              </a:rPr>
              <a:t>CASE</a:t>
            </a:r>
            <a:r>
              <a:rPr sz="1150" spc="-2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150" spc="-30" dirty="0">
                <a:solidFill>
                  <a:srgbClr val="1D1E1C"/>
                </a:solidFill>
                <a:latin typeface="Muli"/>
                <a:cs typeface="Muli"/>
              </a:rPr>
              <a:t>Tool</a:t>
            </a:r>
            <a:r>
              <a:rPr sz="1150" spc="-2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150" spc="-5" dirty="0">
                <a:solidFill>
                  <a:srgbClr val="1D1E1C"/>
                </a:solidFill>
                <a:latin typeface="Muli"/>
                <a:cs typeface="Muli"/>
              </a:rPr>
              <a:t>Deployment </a:t>
            </a:r>
            <a:r>
              <a:rPr sz="115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endParaRPr sz="1150" dirty="0">
              <a:latin typeface="Muli"/>
              <a:cs typeface="Muli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1150" spc="5" dirty="0">
                <a:solidFill>
                  <a:srgbClr val="1D1E1C"/>
                </a:solidFill>
                <a:latin typeface="Muli"/>
                <a:cs typeface="Muli"/>
              </a:rPr>
              <a:t>Impact </a:t>
            </a:r>
            <a:r>
              <a:rPr sz="1150" spc="-5" dirty="0">
                <a:solidFill>
                  <a:srgbClr val="1D1E1C"/>
                </a:solidFill>
                <a:latin typeface="Muli"/>
                <a:cs typeface="Muli"/>
              </a:rPr>
              <a:t>and </a:t>
            </a:r>
            <a:r>
              <a:rPr sz="1150" dirty="0">
                <a:solidFill>
                  <a:srgbClr val="1D1E1C"/>
                </a:solidFill>
                <a:latin typeface="Muli"/>
                <a:cs typeface="Muli"/>
              </a:rPr>
              <a:t>Lineage</a:t>
            </a:r>
            <a:r>
              <a:rPr sz="1150" spc="-75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150" spc="-5" dirty="0">
                <a:solidFill>
                  <a:srgbClr val="1D1E1C"/>
                </a:solidFill>
                <a:latin typeface="Muli"/>
                <a:cs typeface="Muli"/>
              </a:rPr>
              <a:t>Analysis</a:t>
            </a:r>
            <a:endParaRPr sz="1150" dirty="0">
              <a:latin typeface="Muli"/>
              <a:cs typeface="Muli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1150" spc="-5" dirty="0">
                <a:solidFill>
                  <a:srgbClr val="1D1E1C"/>
                </a:solidFill>
                <a:latin typeface="Muli"/>
                <a:cs typeface="Muli"/>
              </a:rPr>
              <a:t>Data</a:t>
            </a:r>
            <a:r>
              <a:rPr sz="1150" spc="-80" dirty="0">
                <a:solidFill>
                  <a:srgbClr val="1D1E1C"/>
                </a:solidFill>
                <a:latin typeface="Muli"/>
                <a:cs typeface="Muli"/>
              </a:rPr>
              <a:t> </a:t>
            </a:r>
            <a:r>
              <a:rPr sz="1150" spc="-5" dirty="0">
                <a:solidFill>
                  <a:srgbClr val="1D1E1C"/>
                </a:solidFill>
                <a:latin typeface="Muli"/>
                <a:cs typeface="Muli"/>
              </a:rPr>
              <a:t>Governance</a:t>
            </a:r>
            <a:endParaRPr sz="1150" dirty="0">
              <a:latin typeface="Muli"/>
              <a:cs typeface="Muli"/>
            </a:endParaRPr>
          </a:p>
        </p:txBody>
      </p:sp>
      <p:sp>
        <p:nvSpPr>
          <p:cNvPr id="89" name="object 23">
            <a:extLst>
              <a:ext uri="{FF2B5EF4-FFF2-40B4-BE49-F238E27FC236}">
                <a16:creationId xmlns:a16="http://schemas.microsoft.com/office/drawing/2014/main" id="{2D6CADBD-344D-6A48-96FE-D7CF9CDAFAE0}"/>
              </a:ext>
            </a:extLst>
          </p:cNvPr>
          <p:cNvSpPr txBox="1"/>
          <p:nvPr/>
        </p:nvSpPr>
        <p:spPr>
          <a:xfrm>
            <a:off x="2808963" y="2735308"/>
            <a:ext cx="2506980" cy="1533177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R="5080" algn="r">
              <a:spcBef>
                <a:spcPts val="695"/>
              </a:spcBef>
            </a:pPr>
            <a:r>
              <a:rPr lang="en-US"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Database Platforms</a:t>
            </a:r>
          </a:p>
          <a:p>
            <a:pPr marL="1033144" marR="5080" indent="596900" algn="r">
              <a:lnSpc>
                <a:spcPct val="143400"/>
              </a:lnSpc>
            </a:pPr>
            <a:r>
              <a:rPr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Data</a:t>
            </a:r>
            <a:r>
              <a:rPr sz="1150" spc="-60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 </a:t>
            </a:r>
            <a:r>
              <a:rPr sz="1150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Quality  </a:t>
            </a:r>
            <a:r>
              <a:rPr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Data</a:t>
            </a:r>
            <a:r>
              <a:rPr sz="1150" spc="-4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 </a:t>
            </a:r>
            <a:r>
              <a:rPr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Archiving </a:t>
            </a:r>
            <a:r>
              <a:rPr sz="1150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 </a:t>
            </a:r>
            <a:r>
              <a:rPr sz="1150" spc="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Security </a:t>
            </a:r>
            <a:r>
              <a:rPr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and</a:t>
            </a:r>
            <a:r>
              <a:rPr sz="1150" spc="-7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 </a:t>
            </a:r>
            <a:r>
              <a:rPr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Auditing</a:t>
            </a:r>
            <a:endParaRPr sz="1150" dirty="0">
              <a:solidFill>
                <a:schemeClr val="tx1">
                  <a:alpha val="89000"/>
                </a:schemeClr>
              </a:solidFill>
              <a:latin typeface="Muli"/>
              <a:cs typeface="Muli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Complex Event</a:t>
            </a:r>
            <a:r>
              <a:rPr sz="1150" spc="-8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 </a:t>
            </a:r>
            <a:r>
              <a:rPr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Processing</a:t>
            </a:r>
            <a:endParaRPr sz="1150" dirty="0">
              <a:solidFill>
                <a:schemeClr val="tx1">
                  <a:alpha val="89000"/>
                </a:schemeClr>
              </a:solidFill>
              <a:latin typeface="Muli"/>
              <a:cs typeface="Muli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Disaster</a:t>
            </a:r>
            <a:r>
              <a:rPr sz="1150" spc="-4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 </a:t>
            </a:r>
            <a:r>
              <a:rPr sz="1150" spc="-5" dirty="0">
                <a:solidFill>
                  <a:schemeClr val="tx1">
                    <a:alpha val="89000"/>
                  </a:schemeClr>
                </a:solidFill>
                <a:latin typeface="Muli"/>
                <a:cs typeface="Muli"/>
              </a:rPr>
              <a:t>Recovery</a:t>
            </a:r>
            <a:endParaRPr sz="1150" dirty="0">
              <a:solidFill>
                <a:schemeClr val="tx1">
                  <a:alpha val="89000"/>
                </a:schemeClr>
              </a:solidFill>
              <a:latin typeface="Muli"/>
              <a:cs typeface="Muli"/>
            </a:endParaRPr>
          </a:p>
        </p:txBody>
      </p:sp>
      <p:sp>
        <p:nvSpPr>
          <p:cNvPr id="92" name="object 38">
            <a:extLst>
              <a:ext uri="{FF2B5EF4-FFF2-40B4-BE49-F238E27FC236}">
                <a16:creationId xmlns:a16="http://schemas.microsoft.com/office/drawing/2014/main" id="{F5443DCA-486D-564E-9F0D-817641EA893F}"/>
              </a:ext>
            </a:extLst>
          </p:cNvPr>
          <p:cNvSpPr/>
          <p:nvPr/>
        </p:nvSpPr>
        <p:spPr>
          <a:xfrm>
            <a:off x="5467809" y="2887024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93" name="object 39">
            <a:extLst>
              <a:ext uri="{FF2B5EF4-FFF2-40B4-BE49-F238E27FC236}">
                <a16:creationId xmlns:a16="http://schemas.microsoft.com/office/drawing/2014/main" id="{1044084A-FE5A-FA4E-8711-B9863D3ACDB0}"/>
              </a:ext>
            </a:extLst>
          </p:cNvPr>
          <p:cNvSpPr/>
          <p:nvPr/>
        </p:nvSpPr>
        <p:spPr>
          <a:xfrm>
            <a:off x="5467809" y="3141045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94" name="object 40">
            <a:extLst>
              <a:ext uri="{FF2B5EF4-FFF2-40B4-BE49-F238E27FC236}">
                <a16:creationId xmlns:a16="http://schemas.microsoft.com/office/drawing/2014/main" id="{358E7A96-ED5A-3544-96F9-8F6F684B3732}"/>
              </a:ext>
            </a:extLst>
          </p:cNvPr>
          <p:cNvSpPr/>
          <p:nvPr/>
        </p:nvSpPr>
        <p:spPr>
          <a:xfrm>
            <a:off x="5467809" y="3395066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95" name="object 41">
            <a:extLst>
              <a:ext uri="{FF2B5EF4-FFF2-40B4-BE49-F238E27FC236}">
                <a16:creationId xmlns:a16="http://schemas.microsoft.com/office/drawing/2014/main" id="{8FFEB745-CE27-1946-9E2C-EF649195C91C}"/>
              </a:ext>
            </a:extLst>
          </p:cNvPr>
          <p:cNvSpPr/>
          <p:nvPr/>
        </p:nvSpPr>
        <p:spPr>
          <a:xfrm>
            <a:off x="5467809" y="3649087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96" name="object 42">
            <a:extLst>
              <a:ext uri="{FF2B5EF4-FFF2-40B4-BE49-F238E27FC236}">
                <a16:creationId xmlns:a16="http://schemas.microsoft.com/office/drawing/2014/main" id="{4B8846EC-AC4D-6D44-A61B-54E11B222E25}"/>
              </a:ext>
            </a:extLst>
          </p:cNvPr>
          <p:cNvSpPr/>
          <p:nvPr/>
        </p:nvSpPr>
        <p:spPr>
          <a:xfrm>
            <a:off x="5467809" y="4157130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97" name="object 43">
            <a:extLst>
              <a:ext uri="{FF2B5EF4-FFF2-40B4-BE49-F238E27FC236}">
                <a16:creationId xmlns:a16="http://schemas.microsoft.com/office/drawing/2014/main" id="{42B3C8B3-7EA9-C441-A88B-A0D043639413}"/>
              </a:ext>
            </a:extLst>
          </p:cNvPr>
          <p:cNvSpPr/>
          <p:nvPr/>
        </p:nvSpPr>
        <p:spPr>
          <a:xfrm>
            <a:off x="5467809" y="390310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98" name="object 38">
            <a:extLst>
              <a:ext uri="{FF2B5EF4-FFF2-40B4-BE49-F238E27FC236}">
                <a16:creationId xmlns:a16="http://schemas.microsoft.com/office/drawing/2014/main" id="{F5443DCA-486D-564E-9F0D-817641EA893F}"/>
              </a:ext>
            </a:extLst>
          </p:cNvPr>
          <p:cNvSpPr/>
          <p:nvPr/>
        </p:nvSpPr>
        <p:spPr>
          <a:xfrm>
            <a:off x="3446703" y="2884394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99" name="object 39">
            <a:extLst>
              <a:ext uri="{FF2B5EF4-FFF2-40B4-BE49-F238E27FC236}">
                <a16:creationId xmlns:a16="http://schemas.microsoft.com/office/drawing/2014/main" id="{1044084A-FE5A-FA4E-8711-B9863D3ACDB0}"/>
              </a:ext>
            </a:extLst>
          </p:cNvPr>
          <p:cNvSpPr/>
          <p:nvPr/>
        </p:nvSpPr>
        <p:spPr>
          <a:xfrm>
            <a:off x="3446703" y="3138415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100" name="object 40">
            <a:extLst>
              <a:ext uri="{FF2B5EF4-FFF2-40B4-BE49-F238E27FC236}">
                <a16:creationId xmlns:a16="http://schemas.microsoft.com/office/drawing/2014/main" id="{358E7A96-ED5A-3544-96F9-8F6F684B3732}"/>
              </a:ext>
            </a:extLst>
          </p:cNvPr>
          <p:cNvSpPr/>
          <p:nvPr/>
        </p:nvSpPr>
        <p:spPr>
          <a:xfrm>
            <a:off x="3446703" y="3392436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101" name="object 41">
            <a:extLst>
              <a:ext uri="{FF2B5EF4-FFF2-40B4-BE49-F238E27FC236}">
                <a16:creationId xmlns:a16="http://schemas.microsoft.com/office/drawing/2014/main" id="{8FFEB745-CE27-1946-9E2C-EF649195C91C}"/>
              </a:ext>
            </a:extLst>
          </p:cNvPr>
          <p:cNvSpPr/>
          <p:nvPr/>
        </p:nvSpPr>
        <p:spPr>
          <a:xfrm>
            <a:off x="3446703" y="3646457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102" name="object 42">
            <a:extLst>
              <a:ext uri="{FF2B5EF4-FFF2-40B4-BE49-F238E27FC236}">
                <a16:creationId xmlns:a16="http://schemas.microsoft.com/office/drawing/2014/main" id="{4B8846EC-AC4D-6D44-A61B-54E11B222E25}"/>
              </a:ext>
            </a:extLst>
          </p:cNvPr>
          <p:cNvSpPr/>
          <p:nvPr/>
        </p:nvSpPr>
        <p:spPr>
          <a:xfrm>
            <a:off x="3446703" y="4154500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sp>
        <p:nvSpPr>
          <p:cNvPr id="103" name="object 43">
            <a:extLst>
              <a:ext uri="{FF2B5EF4-FFF2-40B4-BE49-F238E27FC236}">
                <a16:creationId xmlns:a16="http://schemas.microsoft.com/office/drawing/2014/main" id="{42B3C8B3-7EA9-C441-A88B-A0D043639413}"/>
              </a:ext>
            </a:extLst>
          </p:cNvPr>
          <p:cNvSpPr/>
          <p:nvPr/>
        </p:nvSpPr>
        <p:spPr>
          <a:xfrm>
            <a:off x="3446703" y="3900479"/>
            <a:ext cx="24130" cy="24130"/>
          </a:xfrm>
          <a:custGeom>
            <a:avLst/>
            <a:gdLst/>
            <a:ahLst/>
            <a:cxnLst/>
            <a:rect l="l" t="t" r="r" b="b"/>
            <a:pathLst>
              <a:path w="24129" h="24129">
                <a:moveTo>
                  <a:pt x="18491" y="0"/>
                </a:moveTo>
                <a:lnTo>
                  <a:pt x="5329" y="0"/>
                </a:lnTo>
                <a:lnTo>
                  <a:pt x="0" y="5329"/>
                </a:lnTo>
                <a:lnTo>
                  <a:pt x="0" y="18491"/>
                </a:lnTo>
                <a:lnTo>
                  <a:pt x="5329" y="23821"/>
                </a:lnTo>
                <a:lnTo>
                  <a:pt x="18491" y="23821"/>
                </a:lnTo>
                <a:lnTo>
                  <a:pt x="23821" y="18491"/>
                </a:lnTo>
                <a:lnTo>
                  <a:pt x="23821" y="5329"/>
                </a:lnTo>
                <a:lnTo>
                  <a:pt x="18491" y="0"/>
                </a:lnTo>
                <a:close/>
              </a:path>
            </a:pathLst>
          </a:custGeom>
          <a:solidFill>
            <a:srgbClr val="1D1E1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alpha val="89000"/>
                </a:schemeClr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750" y="2700643"/>
            <a:ext cx="3364992" cy="69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97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Návrh</a:t>
            </a:r>
            <a:r>
              <a:rPr lang="en-US" dirty="0"/>
              <a:t>, </a:t>
            </a:r>
            <a:r>
              <a:rPr lang="en-US" dirty="0" err="1"/>
              <a:t>řízení</a:t>
            </a:r>
            <a:r>
              <a:rPr lang="en-US" dirty="0"/>
              <a:t> a </a:t>
            </a:r>
            <a:r>
              <a:rPr lang="en-US" dirty="0" err="1"/>
              <a:t>kontrola</a:t>
            </a:r>
            <a:r>
              <a:rPr lang="en-US" dirty="0"/>
              <a:t> </a:t>
            </a:r>
            <a:r>
              <a:rPr lang="en-US" dirty="0" err="1"/>
              <a:t>aplikací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51050" y="2835275"/>
            <a:ext cx="15697200" cy="1371600"/>
          </a:xfrm>
        </p:spPr>
        <p:txBody>
          <a:bodyPr/>
          <a:lstStyle/>
          <a:p>
            <a:endParaRPr lang="cs-CZ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3063875"/>
            <a:ext cx="9756957" cy="7110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32637" y="1523633"/>
            <a:ext cx="2514600" cy="3080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859" y="5474256"/>
            <a:ext cx="3274638" cy="3169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863" y="5121275"/>
            <a:ext cx="2686384" cy="2686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315" y="1723566"/>
            <a:ext cx="2498146" cy="2498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667" l="0" r="100000">
                        <a14:foregroundMark x1="47556" y1="66667" x2="54667" y2="68444"/>
                        <a14:foregroundMark x1="41333" y1="68444" x2="68889" y2="68444"/>
                        <a14:foregroundMark x1="47556" y1="87111" x2="47111" y2="36889"/>
                        <a14:foregroundMark x1="67111" y1="44889" x2="64444" y2="15556"/>
                        <a14:foregroundMark x1="52000" y1="16444" x2="59556" y2="16444"/>
                        <a14:foregroundMark x1="34667" y1="32444" x2="45778" y2="30667"/>
                        <a14:foregroundMark x1="42667" y1="28444" x2="48000" y2="29778"/>
                        <a14:foregroundMark x1="13778" y1="72889" x2="14667" y2="51111"/>
                        <a14:foregroundMark x1="19111" y1="48000" x2="36000" y2="41778"/>
                        <a14:foregroundMark x1="27111" y1="39556" x2="36444" y2="24889"/>
                        <a14:foregroundMark x1="81778" y1="58667" x2="86667" y2="61333"/>
                        <a14:foregroundMark x1="68444" y1="53333" x2="28889" y2="49333"/>
                        <a14:foregroundMark x1="26222" y1="67556" x2="38222" y2="51111"/>
                        <a14:foregroundMark x1="29333" y1="77778" x2="40889" y2="69333"/>
                        <a14:foregroundMark x1="36000" y1="80889" x2="69778" y2="77333"/>
                        <a14:foregroundMark x1="89333" y1="69333" x2="73333" y2="69333"/>
                        <a14:foregroundMark x1="78222" y1="84000" x2="61333" y2="64444"/>
                        <a14:foregroundMark x1="61778" y1="84000" x2="64000" y2="72444"/>
                        <a14:foregroundMark x1="38667" y1="82667" x2="74667" y2="82222"/>
                        <a14:foregroundMark x1="76889" y1="81778" x2="84889" y2="75556"/>
                        <a14:foregroundMark x1="85333" y1="74667" x2="86222" y2="67556"/>
                        <a14:foregroundMark x1="47556" y1="28444" x2="67111" y2="24889"/>
                        <a14:foregroundMark x1="67556" y1="28889" x2="79556" y2="31556"/>
                        <a14:foregroundMark x1="78667" y1="34222" x2="92444" y2="48889"/>
                        <a14:foregroundMark x1="92000" y1="46667" x2="81778" y2="33778"/>
                        <a14:foregroundMark x1="15556" y1="71556" x2="19111" y2="83111"/>
                        <a14:foregroundMark x1="95556" y1="58667" x2="96444" y2="49778"/>
                        <a14:foregroundMark x1="20000" y1="86222" x2="20000" y2="83111"/>
                        <a14:backgroundMark x1="43556" y1="2222" x2="55111" y2="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247" y="8245475"/>
            <a:ext cx="2683078" cy="26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Návrh</a:t>
            </a:r>
            <a:r>
              <a:rPr lang="en-US" dirty="0"/>
              <a:t>, </a:t>
            </a:r>
            <a:r>
              <a:rPr lang="en-US" dirty="0" err="1"/>
              <a:t>řízení</a:t>
            </a:r>
            <a:r>
              <a:rPr lang="en-US" dirty="0"/>
              <a:t> a </a:t>
            </a:r>
            <a:r>
              <a:rPr lang="en-US" dirty="0" err="1"/>
              <a:t>kontrola</a:t>
            </a:r>
            <a:r>
              <a:rPr lang="en-US" dirty="0"/>
              <a:t> </a:t>
            </a:r>
            <a:r>
              <a:rPr lang="en-US" dirty="0" err="1"/>
              <a:t>aplikací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51050" y="2835275"/>
            <a:ext cx="15697200" cy="1371600"/>
          </a:xfrm>
        </p:spPr>
        <p:txBody>
          <a:bodyPr/>
          <a:lstStyle/>
          <a:p>
            <a:endParaRPr lang="cs-C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50" y="114899"/>
            <a:ext cx="1828800" cy="2240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662" y="6610942"/>
            <a:ext cx="3849493" cy="372531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572583" y="1983772"/>
            <a:ext cx="8080940" cy="7995597"/>
            <a:chOff x="8142326" y="1688852"/>
            <a:chExt cx="8080940" cy="7995597"/>
          </a:xfrm>
        </p:grpSpPr>
        <p:sp>
          <p:nvSpPr>
            <p:cNvPr id="18" name="Freeform 17"/>
            <p:cNvSpPr/>
            <p:nvPr/>
          </p:nvSpPr>
          <p:spPr>
            <a:xfrm>
              <a:off x="13211729" y="2282680"/>
              <a:ext cx="3011537" cy="3011537"/>
            </a:xfrm>
            <a:custGeom>
              <a:avLst/>
              <a:gdLst>
                <a:gd name="connsiteX0" fmla="*/ 0 w 3011537"/>
                <a:gd name="connsiteY0" fmla="*/ 0 h 3011537"/>
                <a:gd name="connsiteX1" fmla="*/ 3011537 w 3011537"/>
                <a:gd name="connsiteY1" fmla="*/ 0 h 3011537"/>
                <a:gd name="connsiteX2" fmla="*/ 3011537 w 3011537"/>
                <a:gd name="connsiteY2" fmla="*/ 3011537 h 3011537"/>
                <a:gd name="connsiteX3" fmla="*/ 0 w 3011537"/>
                <a:gd name="connsiteY3" fmla="*/ 3011537 h 3011537"/>
                <a:gd name="connsiteX4" fmla="*/ 0 w 3011537"/>
                <a:gd name="connsiteY4" fmla="*/ 0 h 301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537" h="3011537">
                  <a:moveTo>
                    <a:pt x="0" y="0"/>
                  </a:moveTo>
                  <a:lnTo>
                    <a:pt x="3011537" y="0"/>
                  </a:lnTo>
                  <a:lnTo>
                    <a:pt x="3011537" y="3011537"/>
                  </a:lnTo>
                  <a:lnTo>
                    <a:pt x="0" y="301153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  <p:sp>
          <p:nvSpPr>
            <p:cNvPr id="19" name="Circular Arrow 18"/>
            <p:cNvSpPr/>
            <p:nvPr/>
          </p:nvSpPr>
          <p:spPr>
            <a:xfrm>
              <a:off x="8619788" y="1688852"/>
              <a:ext cx="7126016" cy="7126016"/>
            </a:xfrm>
            <a:prstGeom prst="circularArrow">
              <a:avLst>
                <a:gd name="adj1" fmla="val 8241"/>
                <a:gd name="adj2" fmla="val 575475"/>
                <a:gd name="adj3" fmla="val 2966793"/>
                <a:gd name="adj4" fmla="val 49754"/>
                <a:gd name="adj5" fmla="val 9614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10677028" y="6672912"/>
              <a:ext cx="3011537" cy="3011537"/>
            </a:xfrm>
            <a:custGeom>
              <a:avLst/>
              <a:gdLst>
                <a:gd name="connsiteX0" fmla="*/ 0 w 3011537"/>
                <a:gd name="connsiteY0" fmla="*/ 0 h 3011537"/>
                <a:gd name="connsiteX1" fmla="*/ 3011537 w 3011537"/>
                <a:gd name="connsiteY1" fmla="*/ 0 h 3011537"/>
                <a:gd name="connsiteX2" fmla="*/ 3011537 w 3011537"/>
                <a:gd name="connsiteY2" fmla="*/ 3011537 h 3011537"/>
                <a:gd name="connsiteX3" fmla="*/ 0 w 3011537"/>
                <a:gd name="connsiteY3" fmla="*/ 3011537 h 3011537"/>
                <a:gd name="connsiteX4" fmla="*/ 0 w 3011537"/>
                <a:gd name="connsiteY4" fmla="*/ 0 h 301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537" h="3011537">
                  <a:moveTo>
                    <a:pt x="0" y="0"/>
                  </a:moveTo>
                  <a:lnTo>
                    <a:pt x="3011537" y="0"/>
                  </a:lnTo>
                  <a:lnTo>
                    <a:pt x="3011537" y="3011537"/>
                  </a:lnTo>
                  <a:lnTo>
                    <a:pt x="0" y="301153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  <p:sp>
          <p:nvSpPr>
            <p:cNvPr id="21" name="Circular Arrow 20"/>
            <p:cNvSpPr/>
            <p:nvPr/>
          </p:nvSpPr>
          <p:spPr>
            <a:xfrm>
              <a:off x="8619788" y="1688852"/>
              <a:ext cx="7126016" cy="7126016"/>
            </a:xfrm>
            <a:prstGeom prst="circularArrow">
              <a:avLst>
                <a:gd name="adj1" fmla="val 8241"/>
                <a:gd name="adj2" fmla="val 575475"/>
                <a:gd name="adj3" fmla="val 10174771"/>
                <a:gd name="adj4" fmla="val 7257732"/>
                <a:gd name="adj5" fmla="val 9614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8142326" y="2282680"/>
              <a:ext cx="3011537" cy="3011537"/>
            </a:xfrm>
            <a:custGeom>
              <a:avLst/>
              <a:gdLst>
                <a:gd name="connsiteX0" fmla="*/ 0 w 3011537"/>
                <a:gd name="connsiteY0" fmla="*/ 0 h 3011537"/>
                <a:gd name="connsiteX1" fmla="*/ 3011537 w 3011537"/>
                <a:gd name="connsiteY1" fmla="*/ 0 h 3011537"/>
                <a:gd name="connsiteX2" fmla="*/ 3011537 w 3011537"/>
                <a:gd name="connsiteY2" fmla="*/ 3011537 h 3011537"/>
                <a:gd name="connsiteX3" fmla="*/ 0 w 3011537"/>
                <a:gd name="connsiteY3" fmla="*/ 3011537 h 3011537"/>
                <a:gd name="connsiteX4" fmla="*/ 0 w 3011537"/>
                <a:gd name="connsiteY4" fmla="*/ 0 h 301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537" h="3011537">
                  <a:moveTo>
                    <a:pt x="0" y="0"/>
                  </a:moveTo>
                  <a:lnTo>
                    <a:pt x="3011537" y="0"/>
                  </a:lnTo>
                  <a:lnTo>
                    <a:pt x="3011537" y="3011537"/>
                  </a:lnTo>
                  <a:lnTo>
                    <a:pt x="0" y="301153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  <p:sp>
          <p:nvSpPr>
            <p:cNvPr id="23" name="Circular Arrow 22"/>
            <p:cNvSpPr/>
            <p:nvPr/>
          </p:nvSpPr>
          <p:spPr>
            <a:xfrm>
              <a:off x="8619788" y="1688852"/>
              <a:ext cx="7126016" cy="7126016"/>
            </a:xfrm>
            <a:prstGeom prst="circularArrow">
              <a:avLst>
                <a:gd name="adj1" fmla="val 8241"/>
                <a:gd name="adj2" fmla="val 575475"/>
                <a:gd name="adj3" fmla="val 16859465"/>
                <a:gd name="adj4" fmla="val 14965060"/>
                <a:gd name="adj5" fmla="val 9614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3" name="Rectangle 12"/>
          <p:cNvSpPr/>
          <p:nvPr/>
        </p:nvSpPr>
        <p:spPr>
          <a:xfrm>
            <a:off x="1898650" y="4368323"/>
            <a:ext cx="3515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Návrh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pomocí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 Studio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42938" y="4520783"/>
            <a:ext cx="3515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Řízení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pomocí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 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82107" y="10113744"/>
            <a:ext cx="769905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Kontrola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pomocí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 Factory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591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667" l="0" r="100000">
                        <a14:foregroundMark x1="47556" y1="66667" x2="54667" y2="68444"/>
                        <a14:foregroundMark x1="41333" y1="68444" x2="68889" y2="68444"/>
                        <a14:foregroundMark x1="47556" y1="87111" x2="47111" y2="36889"/>
                        <a14:foregroundMark x1="67111" y1="44889" x2="64444" y2="15556"/>
                        <a14:foregroundMark x1="52000" y1="16444" x2="59556" y2="16444"/>
                        <a14:foregroundMark x1="34667" y1="32444" x2="45778" y2="30667"/>
                        <a14:foregroundMark x1="42667" y1="28444" x2="48000" y2="29778"/>
                        <a14:foregroundMark x1="13778" y1="72889" x2="14667" y2="51111"/>
                        <a14:foregroundMark x1="19111" y1="48000" x2="36000" y2="41778"/>
                        <a14:foregroundMark x1="27111" y1="39556" x2="36444" y2="24889"/>
                        <a14:foregroundMark x1="81778" y1="58667" x2="86667" y2="61333"/>
                        <a14:foregroundMark x1="68444" y1="53333" x2="28889" y2="49333"/>
                        <a14:foregroundMark x1="26222" y1="67556" x2="38222" y2="51111"/>
                        <a14:foregroundMark x1="29333" y1="77778" x2="40889" y2="69333"/>
                        <a14:foregroundMark x1="36000" y1="80889" x2="69778" y2="77333"/>
                        <a14:foregroundMark x1="89333" y1="69333" x2="73333" y2="69333"/>
                        <a14:foregroundMark x1="78222" y1="84000" x2="61333" y2="64444"/>
                        <a14:foregroundMark x1="61778" y1="84000" x2="64000" y2="72444"/>
                        <a14:foregroundMark x1="38667" y1="82667" x2="74667" y2="82222"/>
                        <a14:foregroundMark x1="76889" y1="81778" x2="84889" y2="75556"/>
                        <a14:foregroundMark x1="85333" y1="74667" x2="86222" y2="67556"/>
                        <a14:foregroundMark x1="47556" y1="28444" x2="67111" y2="24889"/>
                        <a14:foregroundMark x1="67556" y1="28889" x2="79556" y2="31556"/>
                        <a14:foregroundMark x1="78667" y1="34222" x2="92444" y2="48889"/>
                        <a14:foregroundMark x1="92000" y1="46667" x2="81778" y2="33778"/>
                        <a14:foregroundMark x1="15556" y1="71556" x2="19111" y2="83111"/>
                        <a14:foregroundMark x1="95556" y1="58667" x2="96444" y2="49778"/>
                        <a14:foregroundMark x1="20000" y1="86222" x2="20000" y2="83111"/>
                        <a14:backgroundMark x1="43556" y1="2222" x2="55111" y2="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250" y="1920875"/>
            <a:ext cx="2683078" cy="2683078"/>
          </a:xfrm>
          <a:prstGeom prst="rect">
            <a:avLst/>
          </a:prstGeom>
        </p:spPr>
      </p:pic>
      <p:pic>
        <p:nvPicPr>
          <p:cNvPr id="1026" name="Picture 2" descr="22052019 IRPA Present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5832" y="1768475"/>
            <a:ext cx="9372600" cy="93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</a:t>
            </a:r>
            <a:r>
              <a:rPr lang="en-US" dirty="0" err="1"/>
              <a:t>Základní</a:t>
            </a:r>
            <a:r>
              <a:rPr lang="en-US" dirty="0"/>
              <a:t> </a:t>
            </a:r>
            <a:r>
              <a:rPr lang="en-US" dirty="0" err="1"/>
              <a:t>architektura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Komunikace</a:t>
            </a:r>
            <a:r>
              <a:rPr lang="en-US" dirty="0"/>
              <a:t> s </a:t>
            </a:r>
            <a:r>
              <a:rPr lang="en-US" dirty="0" err="1"/>
              <a:t>výpočetní</a:t>
            </a:r>
            <a:r>
              <a:rPr lang="en-US" dirty="0"/>
              <a:t> </a:t>
            </a:r>
            <a:r>
              <a:rPr lang="en-US" dirty="0" err="1"/>
              <a:t>stanicí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7970" y="4032071"/>
            <a:ext cx="1767536" cy="17675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450" y="6645275"/>
            <a:ext cx="3810000" cy="2019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2338" y="6785763"/>
            <a:ext cx="3059912" cy="30599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00644" y="4092403"/>
            <a:ext cx="1742754" cy="1707203"/>
            <a:chOff x="1844369" y="5053051"/>
            <a:chExt cx="3880771" cy="3880771"/>
          </a:xfrm>
        </p:grpSpPr>
        <p:sp>
          <p:nvSpPr>
            <p:cNvPr id="19" name="Oval 18"/>
            <p:cNvSpPr/>
            <p:nvPr/>
          </p:nvSpPr>
          <p:spPr>
            <a:xfrm>
              <a:off x="1844369" y="5053051"/>
              <a:ext cx="3880771" cy="3880771"/>
            </a:xfrm>
            <a:prstGeom prst="ellipse">
              <a:avLst/>
            </a:prstGeom>
            <a:blipFill rotWithShape="0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Oval 4"/>
            <p:cNvSpPr txBox="1"/>
            <p:nvPr/>
          </p:nvSpPr>
          <p:spPr>
            <a:xfrm>
              <a:off x="2412695" y="5621377"/>
              <a:ext cx="2744119" cy="2744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  <p:pic>
        <p:nvPicPr>
          <p:cNvPr id="1028" name="Picture 4" descr="Soubor:Windows logo - 2012.svg – Wikipedie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7650" y="3799034"/>
            <a:ext cx="2233609" cy="223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0000" l="9786" r="89858">
                        <a14:foregroundMark x1="32740" y1="35263" x2="35053" y2="26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35601" y="2311214"/>
            <a:ext cx="4370886" cy="29554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50" y="114899"/>
            <a:ext cx="1828800" cy="22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Desktop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920875"/>
            <a:ext cx="11963400" cy="883476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060450" y="2829880"/>
            <a:ext cx="2286000" cy="533400"/>
          </a:xfrm>
          <a:prstGeom prst="wedgeRoundRectCallout">
            <a:avLst>
              <a:gd name="adj1" fmla="val 68347"/>
              <a:gd name="adj2" fmla="val 93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Aplikace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060450" y="3978275"/>
            <a:ext cx="2286000" cy="533400"/>
          </a:xfrm>
          <a:prstGeom prst="wedgeRoundRectCallout">
            <a:avLst>
              <a:gd name="adj1" fmla="val 63757"/>
              <a:gd name="adj2" fmla="val -442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Workflow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060450" y="5080955"/>
            <a:ext cx="2286000" cy="533400"/>
          </a:xfrm>
          <a:prstGeom prst="wedgeRoundRectCallout">
            <a:avLst>
              <a:gd name="adj1" fmla="val 70314"/>
              <a:gd name="adj2" fmla="val -1061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Skripty</a:t>
            </a:r>
            <a:r>
              <a:rPr lang="en-US" dirty="0"/>
              <a:t> (</a:t>
            </a:r>
            <a:r>
              <a:rPr lang="en-US" dirty="0" err="1"/>
              <a:t>kód</a:t>
            </a:r>
            <a:r>
              <a:rPr lang="en-US" dirty="0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060448" y="6645275"/>
            <a:ext cx="2286000" cy="1145220"/>
          </a:xfrm>
          <a:prstGeom prst="wedgeRoundRectCallout">
            <a:avLst>
              <a:gd name="adj1" fmla="val 73593"/>
              <a:gd name="adj2" fmla="val -151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(User Interface) </a:t>
            </a:r>
            <a:r>
              <a:rPr lang="en-US" dirty="0" err="1"/>
              <a:t>návrh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16071850" y="3978275"/>
            <a:ext cx="2286000" cy="533400"/>
          </a:xfrm>
          <a:prstGeom prst="wedgeRoundRectCallout">
            <a:avLst>
              <a:gd name="adj1" fmla="val -194604"/>
              <a:gd name="adj2" fmla="val -161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Nový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2248" y="731205"/>
            <a:ext cx="1676402" cy="1646870"/>
            <a:chOff x="1844369" y="5053051"/>
            <a:chExt cx="3880771" cy="3880771"/>
          </a:xfrm>
        </p:grpSpPr>
        <p:sp>
          <p:nvSpPr>
            <p:cNvPr id="13" name="Oval 12"/>
            <p:cNvSpPr/>
            <p:nvPr/>
          </p:nvSpPr>
          <p:spPr>
            <a:xfrm>
              <a:off x="1844369" y="5053051"/>
              <a:ext cx="3880771" cy="3880771"/>
            </a:xfrm>
            <a:prstGeom prst="ellipse">
              <a:avLst/>
            </a:prstGeom>
            <a:blipFill rotWithShape="0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2412695" y="5621377"/>
              <a:ext cx="2744119" cy="2744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233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Desktop Studio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Volitelné </a:t>
            </a:r>
            <a:r>
              <a:rPr lang="en-US" dirty="0" err="1"/>
              <a:t>součásti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a </a:t>
            </a:r>
            <a:r>
              <a:rPr lang="en-US" dirty="0" err="1"/>
              <a:t>dokumentace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0" y="2606675"/>
            <a:ext cx="4264088" cy="7281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650" y="2606675"/>
            <a:ext cx="4495800" cy="72817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22248" y="731205"/>
            <a:ext cx="1676402" cy="1646870"/>
            <a:chOff x="1844369" y="5053051"/>
            <a:chExt cx="3880771" cy="3880771"/>
          </a:xfrm>
        </p:grpSpPr>
        <p:sp>
          <p:nvSpPr>
            <p:cNvPr id="9" name="Oval 8"/>
            <p:cNvSpPr/>
            <p:nvPr/>
          </p:nvSpPr>
          <p:spPr>
            <a:xfrm>
              <a:off x="1844369" y="5053051"/>
              <a:ext cx="3880771" cy="3880771"/>
            </a:xfrm>
            <a:prstGeom prst="ellipse">
              <a:avLst/>
            </a:prstGeom>
            <a:blipFill rotWithShape="0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4"/>
            <p:cNvSpPr txBox="1"/>
            <p:nvPr/>
          </p:nvSpPr>
          <p:spPr>
            <a:xfrm>
              <a:off x="2412695" y="5621377"/>
              <a:ext cx="2744119" cy="2744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4450" y="2987675"/>
            <a:ext cx="3988467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13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Desktop Studio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Snímání aplikací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2835275"/>
            <a:ext cx="4562541" cy="6646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2659" y="3370584"/>
            <a:ext cx="3124201" cy="2789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850" y="3674177"/>
            <a:ext cx="1231913" cy="1637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7320" y="3742448"/>
            <a:ext cx="1837614" cy="1637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7882" y="3597275"/>
            <a:ext cx="1892319" cy="1908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92053" y="3674177"/>
            <a:ext cx="1748329" cy="184116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22248" y="731205"/>
            <a:ext cx="1676402" cy="1646870"/>
            <a:chOff x="1844369" y="5053051"/>
            <a:chExt cx="3880771" cy="3880771"/>
          </a:xfrm>
        </p:grpSpPr>
        <p:sp>
          <p:nvSpPr>
            <p:cNvPr id="11" name="Oval 10"/>
            <p:cNvSpPr/>
            <p:nvPr/>
          </p:nvSpPr>
          <p:spPr>
            <a:xfrm>
              <a:off x="1844369" y="5053051"/>
              <a:ext cx="3880771" cy="3880771"/>
            </a:xfrm>
            <a:prstGeom prst="ellipse">
              <a:avLst/>
            </a:prstGeom>
            <a:blipFill rotWithShape="0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/>
            <p:cNvSpPr txBox="1"/>
            <p:nvPr/>
          </p:nvSpPr>
          <p:spPr>
            <a:xfrm>
              <a:off x="2412695" y="5621377"/>
              <a:ext cx="2744119" cy="2744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  <p:pic>
        <p:nvPicPr>
          <p:cNvPr id="13" name="Picture 1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4516" y="6158608"/>
            <a:ext cx="4537000" cy="34861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2660" y="6589828"/>
            <a:ext cx="3124201" cy="309892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346450" y="5197475"/>
            <a:ext cx="2133600" cy="685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5480050" y="5540375"/>
            <a:ext cx="5834466" cy="618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30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849" y="186530"/>
            <a:ext cx="3359151" cy="245730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Desktop Studio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Stavba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50" y="2378075"/>
            <a:ext cx="12844409" cy="849327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2248" y="731205"/>
            <a:ext cx="1676402" cy="1646870"/>
            <a:chOff x="1844369" y="5053051"/>
            <a:chExt cx="3880771" cy="3880771"/>
          </a:xfrm>
        </p:grpSpPr>
        <p:sp>
          <p:nvSpPr>
            <p:cNvPr id="10" name="Oval 9"/>
            <p:cNvSpPr/>
            <p:nvPr/>
          </p:nvSpPr>
          <p:spPr>
            <a:xfrm>
              <a:off x="1844369" y="5053051"/>
              <a:ext cx="3880771" cy="3880771"/>
            </a:xfrm>
            <a:prstGeom prst="ellipse">
              <a:avLst/>
            </a:prstGeom>
            <a:blipFill rotWithShape="0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/>
            <p:cNvSpPr txBox="1"/>
            <p:nvPr/>
          </p:nvSpPr>
          <p:spPr>
            <a:xfrm>
              <a:off x="2412695" y="5621377"/>
              <a:ext cx="2744119" cy="2744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47900" y="2686051"/>
            <a:ext cx="3403610" cy="616793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84850" y="7864475"/>
            <a:ext cx="2286000" cy="685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al 11"/>
          <p:cNvSpPr/>
          <p:nvPr/>
        </p:nvSpPr>
        <p:spPr>
          <a:xfrm>
            <a:off x="8364591" y="7864475"/>
            <a:ext cx="2286000" cy="685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al 12"/>
          <p:cNvSpPr/>
          <p:nvPr/>
        </p:nvSpPr>
        <p:spPr>
          <a:xfrm>
            <a:off x="8364591" y="8816975"/>
            <a:ext cx="2286000" cy="685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al 13"/>
          <p:cNvSpPr/>
          <p:nvPr/>
        </p:nvSpPr>
        <p:spPr>
          <a:xfrm>
            <a:off x="5403850" y="7353299"/>
            <a:ext cx="8153400" cy="22637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0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  <a:endParaRPr lang="cs-CZ" dirty="0"/>
          </a:p>
          <a:p>
            <a:endParaRPr lang="cs-C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Příklad</a:t>
            </a:r>
            <a:r>
              <a:rPr lang="en-US" dirty="0"/>
              <a:t> projektu </a:t>
            </a:r>
            <a:r>
              <a:rPr lang="en-US" dirty="0" err="1"/>
              <a:t>účetního</a:t>
            </a:r>
            <a:r>
              <a:rPr lang="en-US" dirty="0"/>
              <a:t> systému</a:t>
            </a:r>
            <a:endParaRPr lang="cs-CZ" dirty="0"/>
          </a:p>
          <a:p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2301875"/>
            <a:ext cx="16475518" cy="8991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2248" y="731205"/>
            <a:ext cx="1676402" cy="1646870"/>
            <a:chOff x="1844369" y="5053051"/>
            <a:chExt cx="3880771" cy="3880771"/>
          </a:xfrm>
        </p:grpSpPr>
        <p:sp>
          <p:nvSpPr>
            <p:cNvPr id="9" name="Oval 8"/>
            <p:cNvSpPr/>
            <p:nvPr/>
          </p:nvSpPr>
          <p:spPr>
            <a:xfrm>
              <a:off x="1844369" y="5053051"/>
              <a:ext cx="3880771" cy="3880771"/>
            </a:xfrm>
            <a:prstGeom prst="ellipse">
              <a:avLst/>
            </a:prstGeom>
            <a:blipFill rotWithShape="0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4"/>
            <p:cNvSpPr txBox="1"/>
            <p:nvPr/>
          </p:nvSpPr>
          <p:spPr>
            <a:xfrm>
              <a:off x="2412695" y="5621377"/>
              <a:ext cx="2744119" cy="2744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538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Desktop Studio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Specifické úpravy ve vygenerovaném kódu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374900"/>
            <a:ext cx="15342496" cy="8763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2248" y="731205"/>
            <a:ext cx="1676402" cy="1646870"/>
            <a:chOff x="1844369" y="5053051"/>
            <a:chExt cx="3880771" cy="3880771"/>
          </a:xfrm>
        </p:grpSpPr>
        <p:sp>
          <p:nvSpPr>
            <p:cNvPr id="9" name="Oval 8"/>
            <p:cNvSpPr/>
            <p:nvPr/>
          </p:nvSpPr>
          <p:spPr>
            <a:xfrm>
              <a:off x="1844369" y="5053051"/>
              <a:ext cx="3880771" cy="3880771"/>
            </a:xfrm>
            <a:prstGeom prst="ellipse">
              <a:avLst/>
            </a:prstGeom>
            <a:blipFill rotWithShape="0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4"/>
            <p:cNvSpPr txBox="1"/>
            <p:nvPr/>
          </p:nvSpPr>
          <p:spPr>
            <a:xfrm>
              <a:off x="2412695" y="5621377"/>
              <a:ext cx="2744119" cy="2744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223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  <a:endParaRPr lang="cs-C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Praktická</a:t>
            </a:r>
            <a:r>
              <a:rPr lang="en-US" dirty="0"/>
              <a:t> </a:t>
            </a:r>
            <a:r>
              <a:rPr lang="en-US" dirty="0" err="1"/>
              <a:t>ukázka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41" y="2571604"/>
            <a:ext cx="12844409" cy="8493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070" y="244475"/>
            <a:ext cx="5069039" cy="6113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6360261"/>
            <a:ext cx="11769935" cy="8632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338" y="2073275"/>
            <a:ext cx="5499179" cy="63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34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387475"/>
            <a:ext cx="17106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5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</a:t>
            </a:r>
            <a:r>
              <a:rPr lang="en-US" dirty="0" err="1"/>
              <a:t>výhody</a:t>
            </a:r>
            <a:r>
              <a:rPr lang="en-US" dirty="0"/>
              <a:t> </a:t>
            </a:r>
            <a:r>
              <a:rPr lang="en-US" dirty="0" err="1"/>
              <a:t>oproti</a:t>
            </a:r>
            <a:r>
              <a:rPr lang="en-US" dirty="0"/>
              <a:t> </a:t>
            </a:r>
            <a:r>
              <a:rPr lang="en-US" dirty="0" err="1"/>
              <a:t>ostatnímu</a:t>
            </a:r>
            <a:r>
              <a:rPr lang="en-US" dirty="0"/>
              <a:t> software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Hyper-</a:t>
            </a:r>
            <a:r>
              <a:rPr lang="en-US" dirty="0" err="1"/>
              <a:t>automatizace</a:t>
            </a:r>
            <a:r>
              <a:rPr lang="en-US" dirty="0"/>
              <a:t> a </a:t>
            </a:r>
            <a:r>
              <a:rPr lang="en-US" dirty="0" err="1"/>
              <a:t>integrace</a:t>
            </a:r>
            <a:endParaRPr lang="cs-C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Developerská</a:t>
            </a:r>
            <a:r>
              <a:rPr lang="en-US" dirty="0"/>
              <a:t> </a:t>
            </a:r>
            <a:r>
              <a:rPr lang="en-US" dirty="0" err="1"/>
              <a:t>zkušenost</a:t>
            </a:r>
            <a:r>
              <a:rPr lang="en-US" dirty="0"/>
              <a:t> (</a:t>
            </a:r>
            <a:r>
              <a:rPr lang="en-US" dirty="0" err="1"/>
              <a:t>viz</a:t>
            </a:r>
            <a:r>
              <a:rPr lang="en-US" dirty="0"/>
              <a:t> </a:t>
            </a:r>
            <a:r>
              <a:rPr lang="en-US" dirty="0" err="1">
                <a:hlinkClick r:id="rId3"/>
              </a:rPr>
              <a:t>dokumentace</a:t>
            </a:r>
            <a:r>
              <a:rPr lang="en-US" dirty="0"/>
              <a:t> a </a:t>
            </a:r>
            <a:r>
              <a:rPr lang="en-US" dirty="0" err="1">
                <a:hlinkClick r:id="rId4"/>
              </a:rPr>
              <a:t>komunita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Předpřipravená</a:t>
            </a:r>
            <a:r>
              <a:rPr lang="en-US" dirty="0"/>
              <a:t> </a:t>
            </a:r>
            <a:r>
              <a:rPr lang="en-US" dirty="0" err="1"/>
              <a:t>nabídka</a:t>
            </a:r>
            <a:r>
              <a:rPr lang="en-US" dirty="0"/>
              <a:t> (</a:t>
            </a:r>
            <a:r>
              <a:rPr lang="en-US" dirty="0" err="1"/>
              <a:t>viz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templates</a:t>
            </a:r>
            <a:r>
              <a:rPr lang="en-US" dirty="0"/>
              <a:t> a bot </a:t>
            </a:r>
            <a:r>
              <a:rPr lang="en-US" dirty="0" err="1"/>
              <a:t>stotre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50" y="6340475"/>
            <a:ext cx="3711613" cy="37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00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 </a:t>
            </a:r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dál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Získání</a:t>
            </a:r>
            <a:r>
              <a:rPr lang="en-US" dirty="0"/>
              <a:t> 90-denní TRIAL </a:t>
            </a:r>
            <a:r>
              <a:rPr lang="en-US" dirty="0" err="1"/>
              <a:t>verze</a:t>
            </a:r>
            <a:r>
              <a:rPr lang="en-US" dirty="0"/>
              <a:t> (</a:t>
            </a:r>
            <a:r>
              <a:rPr lang="en-US" dirty="0" err="1">
                <a:hlinkClick r:id="rId2"/>
              </a:rPr>
              <a:t>zdroj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openSAP</a:t>
            </a:r>
            <a:r>
              <a:rPr lang="en-US" dirty="0"/>
              <a:t> </a:t>
            </a:r>
            <a:r>
              <a:rPr lang="en-US" dirty="0" err="1"/>
              <a:t>kurzy</a:t>
            </a:r>
            <a:endParaRPr lang="cs-CZ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Předpřipravení</a:t>
            </a:r>
            <a:r>
              <a:rPr lang="en-US" dirty="0"/>
              <a:t> </a:t>
            </a:r>
            <a:r>
              <a:rPr lang="en-US" dirty="0" err="1"/>
              <a:t>roboti</a:t>
            </a:r>
            <a:endParaRPr lang="cs-C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75614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Intelligent RPA</a:t>
            </a:r>
            <a:endParaRPr lang="cs-C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využití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393950"/>
            <a:ext cx="16764000" cy="881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2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SAP Intelligent RPA v posledních dnech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vyplácet</a:t>
            </a:r>
            <a:r>
              <a:rPr lang="en-US" dirty="0"/>
              <a:t> </a:t>
            </a:r>
            <a:r>
              <a:rPr lang="en-US" dirty="0" err="1"/>
              <a:t>náhrady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zkrácenou</a:t>
            </a:r>
            <a:r>
              <a:rPr lang="en-US" dirty="0"/>
              <a:t> </a:t>
            </a:r>
            <a:r>
              <a:rPr lang="en-US" dirty="0" err="1"/>
              <a:t>pracovní</a:t>
            </a:r>
            <a:r>
              <a:rPr lang="en-US" dirty="0"/>
              <a:t> </a:t>
            </a:r>
            <a:r>
              <a:rPr lang="en-US" dirty="0" err="1"/>
              <a:t>dobu</a:t>
            </a:r>
            <a:r>
              <a:rPr lang="en-US" dirty="0"/>
              <a:t> </a:t>
            </a:r>
            <a:r>
              <a:rPr lang="en-US" dirty="0" err="1"/>
              <a:t>kvůli</a:t>
            </a:r>
            <a:r>
              <a:rPr lang="en-US" dirty="0"/>
              <a:t> COVIDu-19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850" y="542897"/>
            <a:ext cx="5273616" cy="229875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3124227"/>
              </p:ext>
            </p:extLst>
          </p:nvPr>
        </p:nvGraphicFramePr>
        <p:xfrm>
          <a:off x="717550" y="701675"/>
          <a:ext cx="18364200" cy="7398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1762450" y="5902146"/>
            <a:ext cx="20412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Webové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formuláře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02528" y="5978346"/>
            <a:ext cx="210192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Kontrola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správnosti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738927" y="6578510"/>
            <a:ext cx="691432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AS/400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Arbeitslosen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Kassensystem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2064" y="9788346"/>
            <a:ext cx="31242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Vyplácení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náhrad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3858" y="7178675"/>
            <a:ext cx="2971800" cy="2812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9642" y="7799098"/>
            <a:ext cx="1681008" cy="21583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390720" y="9760744"/>
            <a:ext cx="23482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Nahrání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dokumentů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91225" y="7269468"/>
            <a:ext cx="3158177" cy="2652407"/>
            <a:chOff x="15201849" y="2258695"/>
            <a:chExt cx="3158177" cy="2652407"/>
          </a:xfrm>
        </p:grpSpPr>
        <p:sp>
          <p:nvSpPr>
            <p:cNvPr id="16" name="Rounded Rectangle 15"/>
            <p:cNvSpPr/>
            <p:nvPr/>
          </p:nvSpPr>
          <p:spPr>
            <a:xfrm>
              <a:off x="15201849" y="2258695"/>
              <a:ext cx="3158177" cy="2652407"/>
            </a:xfrm>
            <a:prstGeom prst="roundRect">
              <a:avLst>
                <a:gd name="adj" fmla="val 10000"/>
              </a:avLst>
            </a:prstGeom>
            <a:blipFill rotWithShape="0">
              <a:blip r:embed="rId11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 txBox="1"/>
            <p:nvPr/>
          </p:nvSpPr>
          <p:spPr>
            <a:xfrm>
              <a:off x="15279535" y="2336381"/>
              <a:ext cx="3002805" cy="24970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243840" numCol="1" spcCol="1270" anchor="ctr" anchorCtr="0">
              <a:noAutofit/>
            </a:bodyPr>
            <a:lstStyle/>
            <a:p>
              <a:pPr lvl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400" kern="1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08050" y="9540875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2"/>
              </a:rPr>
              <a:t>Reference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05214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SAP Intelligent RPA v posledních dnech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Rychlost implementace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835275"/>
            <a:ext cx="18965094" cy="7210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850" y="542897"/>
            <a:ext cx="5273616" cy="229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5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ymbol zastępczy tekstu 48">
            <a:extLst>
              <a:ext uri="{FF2B5EF4-FFF2-40B4-BE49-F238E27FC236}">
                <a16:creationId xmlns:a16="http://schemas.microsoft.com/office/drawing/2014/main" id="{E90E2834-1A33-FD4D-8CE8-3C535EA75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err="1"/>
              <a:t>Děkuji</a:t>
            </a:r>
            <a:r>
              <a:rPr lang="en-US" noProof="0" dirty="0"/>
              <a:t> </a:t>
            </a:r>
            <a:r>
              <a:rPr lang="en-US" noProof="0" dirty="0" err="1"/>
              <a:t>za</a:t>
            </a:r>
            <a:r>
              <a:rPr lang="en-US" noProof="0" dirty="0"/>
              <a:t> </a:t>
            </a:r>
            <a:r>
              <a:rPr lang="en-US" noProof="0" dirty="0" err="1"/>
              <a:t>pozornost</a:t>
            </a:r>
            <a:endParaRPr lang="cs-CZ" noProof="0" dirty="0"/>
          </a:p>
        </p:txBody>
      </p:sp>
      <p:sp>
        <p:nvSpPr>
          <p:cNvPr id="51" name="Symbol zastępczy tekstu 50">
            <a:extLst>
              <a:ext uri="{FF2B5EF4-FFF2-40B4-BE49-F238E27FC236}">
                <a16:creationId xmlns:a16="http://schemas.microsoft.com/office/drawing/2014/main" id="{4C8A6998-3E56-8D4E-A47A-75B16C6A3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00772" y="3510595"/>
            <a:ext cx="6370163" cy="756501"/>
          </a:xfrm>
        </p:spPr>
        <p:txBody>
          <a:bodyPr/>
          <a:lstStyle/>
          <a:p>
            <a:r>
              <a:rPr lang="cs-CZ" noProof="0" dirty="0"/>
              <a:t>MDS</a:t>
            </a:r>
            <a:r>
              <a:rPr lang="en-US" noProof="0" dirty="0" err="1"/>
              <a:t>ap</a:t>
            </a:r>
            <a:r>
              <a:rPr lang="cs-CZ" noProof="0" dirty="0"/>
              <a:t> TECH </a:t>
            </a:r>
          </a:p>
        </p:txBody>
      </p:sp>
      <p:sp>
        <p:nvSpPr>
          <p:cNvPr id="52" name="Symbol zastępczy tekstu 51">
            <a:extLst>
              <a:ext uri="{FF2B5EF4-FFF2-40B4-BE49-F238E27FC236}">
                <a16:creationId xmlns:a16="http://schemas.microsoft.com/office/drawing/2014/main" id="{73BEA561-1BF5-F24A-B79D-8776E17AD1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Support </a:t>
            </a:r>
            <a:r>
              <a:rPr lang="en-US" noProof="0" dirty="0" err="1"/>
              <a:t>linka</a:t>
            </a:r>
            <a:r>
              <a:rPr lang="cs-CZ" noProof="0" dirty="0"/>
              <a:t>: </a:t>
            </a:r>
            <a:r>
              <a:rPr lang="cs-CZ" b="0" noProof="0" dirty="0"/>
              <a:t>+</a:t>
            </a:r>
            <a:r>
              <a:rPr lang="en-US" b="0" noProof="0" dirty="0"/>
              <a:t>800 20 20 30</a:t>
            </a:r>
            <a:endParaRPr lang="cs-CZ" noProof="0" dirty="0"/>
          </a:p>
        </p:txBody>
      </p:sp>
      <p:sp>
        <p:nvSpPr>
          <p:cNvPr id="53" name="Symbol zastępczy tekstu 52">
            <a:extLst>
              <a:ext uri="{FF2B5EF4-FFF2-40B4-BE49-F238E27FC236}">
                <a16:creationId xmlns:a16="http://schemas.microsoft.com/office/drawing/2014/main" id="{E0B8E862-4C04-8C48-A640-EB11E50969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callcenter</a:t>
            </a:r>
            <a:r>
              <a:rPr lang="cs-CZ" noProof="0" dirty="0"/>
              <a:t>@mdsaptech.c</a:t>
            </a:r>
            <a:r>
              <a:rPr lang="en-US" noProof="0" dirty="0"/>
              <a:t>z</a:t>
            </a:r>
            <a:endParaRPr lang="cs-CZ" noProof="0" dirty="0"/>
          </a:p>
        </p:txBody>
      </p:sp>
      <p:sp>
        <p:nvSpPr>
          <p:cNvPr id="10" name="object 73">
            <a:extLst>
              <a:ext uri="{FF2B5EF4-FFF2-40B4-BE49-F238E27FC236}">
                <a16:creationId xmlns:a16="http://schemas.microsoft.com/office/drawing/2014/main" id="{49874962-7B17-9B41-8974-42787E95D64A}"/>
              </a:ext>
            </a:extLst>
          </p:cNvPr>
          <p:cNvSpPr/>
          <p:nvPr/>
        </p:nvSpPr>
        <p:spPr>
          <a:xfrm>
            <a:off x="10873156" y="7048971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8"/>
                </a:lnTo>
                <a:lnTo>
                  <a:pt x="16377" y="353116"/>
                </a:lnTo>
                <a:lnTo>
                  <a:pt x="35739" y="393897"/>
                </a:lnTo>
                <a:lnTo>
                  <a:pt x="61565" y="430432"/>
                </a:lnTo>
                <a:lnTo>
                  <a:pt x="93116" y="461981"/>
                </a:lnTo>
                <a:lnTo>
                  <a:pt x="129651" y="487806"/>
                </a:lnTo>
                <a:lnTo>
                  <a:pt x="170431" y="507168"/>
                </a:lnTo>
                <a:lnTo>
                  <a:pt x="214718" y="519327"/>
                </a:lnTo>
                <a:lnTo>
                  <a:pt x="261772" y="523544"/>
                </a:lnTo>
                <a:lnTo>
                  <a:pt x="308825" y="519327"/>
                </a:lnTo>
                <a:lnTo>
                  <a:pt x="353112" y="507168"/>
                </a:lnTo>
                <a:lnTo>
                  <a:pt x="393892" y="487806"/>
                </a:lnTo>
                <a:lnTo>
                  <a:pt x="430428" y="461981"/>
                </a:lnTo>
                <a:lnTo>
                  <a:pt x="461978" y="430432"/>
                </a:lnTo>
                <a:lnTo>
                  <a:pt x="487804" y="393897"/>
                </a:lnTo>
                <a:lnTo>
                  <a:pt x="507166" y="353116"/>
                </a:lnTo>
                <a:lnTo>
                  <a:pt x="519326" y="308828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74">
            <a:extLst>
              <a:ext uri="{FF2B5EF4-FFF2-40B4-BE49-F238E27FC236}">
                <a16:creationId xmlns:a16="http://schemas.microsoft.com/office/drawing/2014/main" id="{6A319718-FE87-C34E-8B4D-524582864FCB}"/>
              </a:ext>
            </a:extLst>
          </p:cNvPr>
          <p:cNvSpPr/>
          <p:nvPr/>
        </p:nvSpPr>
        <p:spPr>
          <a:xfrm>
            <a:off x="11032846" y="7215968"/>
            <a:ext cx="233322" cy="18961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75">
            <a:extLst>
              <a:ext uri="{FF2B5EF4-FFF2-40B4-BE49-F238E27FC236}">
                <a16:creationId xmlns:a16="http://schemas.microsoft.com/office/drawing/2014/main" id="{33959E7C-3B3E-B04B-8A83-93C77732B295}"/>
              </a:ext>
            </a:extLst>
          </p:cNvPr>
          <p:cNvSpPr/>
          <p:nvPr/>
        </p:nvSpPr>
        <p:spPr>
          <a:xfrm>
            <a:off x="10903695" y="7759540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76">
            <a:extLst>
              <a:ext uri="{FF2B5EF4-FFF2-40B4-BE49-F238E27FC236}">
                <a16:creationId xmlns:a16="http://schemas.microsoft.com/office/drawing/2014/main" id="{22A66C15-B507-FF4D-BCE4-38BBC03BC4D8}"/>
              </a:ext>
            </a:extLst>
          </p:cNvPr>
          <p:cNvSpPr/>
          <p:nvPr/>
        </p:nvSpPr>
        <p:spPr>
          <a:xfrm>
            <a:off x="11032846" y="7896359"/>
            <a:ext cx="272689" cy="27291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77">
            <a:extLst>
              <a:ext uri="{FF2B5EF4-FFF2-40B4-BE49-F238E27FC236}">
                <a16:creationId xmlns:a16="http://schemas.microsoft.com/office/drawing/2014/main" id="{547D5A7D-B1CF-9047-83A3-1F4D42FEFE50}"/>
              </a:ext>
            </a:extLst>
          </p:cNvPr>
          <p:cNvSpPr/>
          <p:nvPr/>
        </p:nvSpPr>
        <p:spPr>
          <a:xfrm>
            <a:off x="10867731" y="633036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6"/>
                </a:lnTo>
                <a:lnTo>
                  <a:pt x="129651" y="35737"/>
                </a:lnTo>
                <a:lnTo>
                  <a:pt x="93116" y="61562"/>
                </a:lnTo>
                <a:lnTo>
                  <a:pt x="61565" y="93111"/>
                </a:lnTo>
                <a:lnTo>
                  <a:pt x="35739" y="129646"/>
                </a:lnTo>
                <a:lnTo>
                  <a:pt x="16377" y="170427"/>
                </a:lnTo>
                <a:lnTo>
                  <a:pt x="4217" y="214715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5"/>
                </a:lnTo>
                <a:lnTo>
                  <a:pt x="507166" y="170427"/>
                </a:lnTo>
                <a:lnTo>
                  <a:pt x="487804" y="129646"/>
                </a:lnTo>
                <a:lnTo>
                  <a:pt x="461978" y="93111"/>
                </a:lnTo>
                <a:lnTo>
                  <a:pt x="430428" y="61562"/>
                </a:lnTo>
                <a:lnTo>
                  <a:pt x="393892" y="35737"/>
                </a:lnTo>
                <a:lnTo>
                  <a:pt x="353112" y="16376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0077B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78">
            <a:extLst>
              <a:ext uri="{FF2B5EF4-FFF2-40B4-BE49-F238E27FC236}">
                <a16:creationId xmlns:a16="http://schemas.microsoft.com/office/drawing/2014/main" id="{72747BD5-2B25-6A4E-9609-116105221E4F}"/>
              </a:ext>
            </a:extLst>
          </p:cNvPr>
          <p:cNvSpPr/>
          <p:nvPr/>
        </p:nvSpPr>
        <p:spPr>
          <a:xfrm>
            <a:off x="11101341" y="6539979"/>
            <a:ext cx="149566" cy="158382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79">
            <a:extLst>
              <a:ext uri="{FF2B5EF4-FFF2-40B4-BE49-F238E27FC236}">
                <a16:creationId xmlns:a16="http://schemas.microsoft.com/office/drawing/2014/main" id="{CBC53D69-88CB-0E4C-9223-989A9F4F1153}"/>
              </a:ext>
            </a:extLst>
          </p:cNvPr>
          <p:cNvSpPr/>
          <p:nvPr/>
        </p:nvSpPr>
        <p:spPr>
          <a:xfrm>
            <a:off x="11047291" y="6543870"/>
            <a:ext cx="0" cy="154940"/>
          </a:xfrm>
          <a:custGeom>
            <a:avLst/>
            <a:gdLst/>
            <a:ahLst/>
            <a:cxnLst/>
            <a:rect l="l" t="t" r="r" b="b"/>
            <a:pathLst>
              <a:path h="154940">
                <a:moveTo>
                  <a:pt x="0" y="0"/>
                </a:moveTo>
                <a:lnTo>
                  <a:pt x="0" y="154497"/>
                </a:lnTo>
              </a:path>
            </a:pathLst>
          </a:custGeom>
          <a:ln w="479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80">
            <a:extLst>
              <a:ext uri="{FF2B5EF4-FFF2-40B4-BE49-F238E27FC236}">
                <a16:creationId xmlns:a16="http://schemas.microsoft.com/office/drawing/2014/main" id="{7B04B7AE-ADC2-9449-9215-C552DC0F75D5}"/>
              </a:ext>
            </a:extLst>
          </p:cNvPr>
          <p:cNvSpPr/>
          <p:nvPr/>
        </p:nvSpPr>
        <p:spPr>
          <a:xfrm>
            <a:off x="11019486" y="646693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789" y="0"/>
                </a:moveTo>
                <a:lnTo>
                  <a:pt x="16976" y="2184"/>
                </a:lnTo>
                <a:lnTo>
                  <a:pt x="8142" y="8142"/>
                </a:lnTo>
                <a:lnTo>
                  <a:pt x="2184" y="16976"/>
                </a:lnTo>
                <a:lnTo>
                  <a:pt x="0" y="27789"/>
                </a:lnTo>
                <a:lnTo>
                  <a:pt x="2184" y="38644"/>
                </a:lnTo>
                <a:lnTo>
                  <a:pt x="8142" y="47567"/>
                </a:lnTo>
                <a:lnTo>
                  <a:pt x="16976" y="53615"/>
                </a:lnTo>
                <a:lnTo>
                  <a:pt x="27789" y="55841"/>
                </a:lnTo>
                <a:lnTo>
                  <a:pt x="38603" y="53615"/>
                </a:lnTo>
                <a:lnTo>
                  <a:pt x="47437" y="47567"/>
                </a:lnTo>
                <a:lnTo>
                  <a:pt x="53394" y="38644"/>
                </a:lnTo>
                <a:lnTo>
                  <a:pt x="55579" y="27789"/>
                </a:lnTo>
                <a:lnTo>
                  <a:pt x="53388" y="16976"/>
                </a:lnTo>
                <a:lnTo>
                  <a:pt x="47429" y="8142"/>
                </a:lnTo>
                <a:lnTo>
                  <a:pt x="38597" y="2184"/>
                </a:lnTo>
                <a:lnTo>
                  <a:pt x="27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Symbol zastępczy tekstu 11">
            <a:extLst>
              <a:ext uri="{FF2B5EF4-FFF2-40B4-BE49-F238E27FC236}">
                <a16:creationId xmlns:a16="http://schemas.microsoft.com/office/drawing/2014/main" id="{9FD6321A-57FD-AC4E-A57D-6407628AFB0E}"/>
              </a:ext>
            </a:extLst>
          </p:cNvPr>
          <p:cNvSpPr txBox="1">
            <a:spLocks/>
          </p:cNvSpPr>
          <p:nvPr/>
        </p:nvSpPr>
        <p:spPr>
          <a:xfrm>
            <a:off x="11675288" y="63830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pc="-20" dirty="0"/>
              <a:t>linkedin.com/company/mdsap</a:t>
            </a:r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34BB069E-F973-2D41-A420-1A63F754F9F5}"/>
              </a:ext>
            </a:extLst>
          </p:cNvPr>
          <p:cNvSpPr txBox="1">
            <a:spLocks/>
          </p:cNvSpPr>
          <p:nvPr/>
        </p:nvSpPr>
        <p:spPr>
          <a:xfrm>
            <a:off x="11675288" y="70688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pc="-20" dirty="0"/>
              <a:t>@MDSapTech</a:t>
            </a:r>
          </a:p>
        </p:txBody>
      </p:sp>
      <p:sp>
        <p:nvSpPr>
          <p:cNvPr id="20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75288" y="7754604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Slideshare.net/MDSaptech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370" y="8505946"/>
            <a:ext cx="457200" cy="457200"/>
          </a:xfrm>
          <a:prstGeom prst="rect">
            <a:avLst/>
          </a:prstGeom>
        </p:spPr>
      </p:pic>
      <p:sp>
        <p:nvSpPr>
          <p:cNvPr id="25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75288" y="8499979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www.mdsaptech.com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2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5B7EF73-30D4-479A-9CAD-148D9C56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777875"/>
            <a:ext cx="15345846" cy="8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3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 je 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Jak </a:t>
            </a:r>
            <a:r>
              <a:rPr lang="en-US" dirty="0" err="1"/>
              <a:t>naplánovat</a:t>
            </a:r>
            <a:r>
              <a:rPr lang="en-US" dirty="0"/>
              <a:t> </a:t>
            </a:r>
            <a:r>
              <a:rPr lang="en-US" dirty="0" err="1"/>
              <a:t>nasazení</a:t>
            </a:r>
            <a:r>
              <a:rPr lang="en-US" dirty="0"/>
              <a:t> RPA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1D9E48BD-9047-46EC-9D83-534C2364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2835275"/>
            <a:ext cx="14670547" cy="7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Jak SAP Intelligent RPA </a:t>
            </a:r>
            <a:r>
              <a:rPr lang="en-US" dirty="0" err="1"/>
              <a:t>pomáhá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Zvyšování</a:t>
            </a:r>
            <a:r>
              <a:rPr lang="en-US" dirty="0"/>
              <a:t> business </a:t>
            </a:r>
            <a:r>
              <a:rPr lang="en-US" dirty="0" err="1"/>
              <a:t>hodnoty</a:t>
            </a:r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36388B1-FF4B-435F-B42E-94207B4F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0" y="2901950"/>
            <a:ext cx="17128340" cy="80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0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Vize</a:t>
            </a:r>
            <a:r>
              <a:rPr lang="en-US" dirty="0"/>
              <a:t> 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AF8B6D2-E3A0-4D85-85AA-A885A1FE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2682875"/>
            <a:ext cx="17976184" cy="81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Evoluce</a:t>
            </a:r>
            <a:r>
              <a:rPr lang="en-US" dirty="0"/>
              <a:t> SAP Intelligent RPA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C553E0C9-EC05-4E45-BDA5-F3CBA620E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5090412-33EB-4655-9FF7-77B85288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2682875"/>
            <a:ext cx="16109023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533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12065" rIns="0" bIns="0" rtlCol="0">
        <a:spAutoFit/>
      </a:bodyPr>
      <a:lstStyle>
        <a:defPPr marL="12700" marR="5080" algn="l">
          <a:lnSpc>
            <a:spcPct val="112100"/>
          </a:lnSpc>
          <a:spcBef>
            <a:spcPts val="95"/>
          </a:spcBef>
          <a:defRPr sz="2450" spc="-15" dirty="0">
            <a:solidFill>
              <a:srgbClr val="001F84"/>
            </a:solidFill>
            <a:latin typeface="Muli"/>
            <a:cs typeface="Mul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asic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ertific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eader and subheading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F37679D748C33469F9A168B115B98CC" ma:contentTypeVersion="0" ma:contentTypeDescription="Utwórz nowy dokument." ma:contentTypeScope="" ma:versionID="ea5126b302d1531af1a205bc64ce05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b4cd768218ebcb4ca198ce0275a6ad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6BDFEC-263E-4BA1-8446-CEE356209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7349F1-2C66-40C1-91D6-5B894A3EAE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ABF0C9B-CB19-44F2-A2A6-BCA3D84A7324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15778</TotalTime>
  <Words>1955</Words>
  <Application>Microsoft Office PowerPoint</Application>
  <PresentationFormat>Vlastní</PresentationFormat>
  <Paragraphs>301</Paragraphs>
  <Slides>45</Slides>
  <Notes>37</Notes>
  <HiddenSlides>3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5</vt:i4>
      </vt:variant>
      <vt:variant>
        <vt:lpstr>Nadpisy snímků</vt:lpstr>
      </vt:variant>
      <vt:variant>
        <vt:i4>45</vt:i4>
      </vt:variant>
    </vt:vector>
  </HeadingPairs>
  <TitlesOfParts>
    <vt:vector size="59" baseType="lpstr">
      <vt:lpstr>Arial</vt:lpstr>
      <vt:lpstr>Calibri</vt:lpstr>
      <vt:lpstr>Montserrat</vt:lpstr>
      <vt:lpstr>Muli</vt:lpstr>
      <vt:lpstr>Muli ExtraBold</vt:lpstr>
      <vt:lpstr>Muli SemiBold</vt:lpstr>
      <vt:lpstr>Muli-ExtraBold</vt:lpstr>
      <vt:lpstr>Muli-SemiBold</vt:lpstr>
      <vt:lpstr>Roboto Mono</vt:lpstr>
      <vt:lpstr>Title Slide</vt:lpstr>
      <vt:lpstr>Basic Slide</vt:lpstr>
      <vt:lpstr>Contact Slide</vt:lpstr>
      <vt:lpstr>Certifications</vt:lpstr>
      <vt:lpstr>header and subheading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244</cp:revision>
  <cp:lastPrinted>2020-07-03T14:11:43Z</cp:lastPrinted>
  <dcterms:created xsi:type="dcterms:W3CDTF">2020-06-02T09:36:59Z</dcterms:created>
  <dcterms:modified xsi:type="dcterms:W3CDTF">2021-01-14T22:55:37Z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2020-05-27T00:00:00Z</vt:filetime>
  </property>
  <property fmtid="{D5CDD505-2E9C-101B-9397-08002B2CF9AE}" pid="3" name="Creator">
    <vt:lpwstr>Adobe Illustrator 24.1 (Macintosh)</vt:lpwstr>
  </property>
  <property fmtid="{D5CDD505-2E9C-101B-9397-08002B2CF9AE}" pid="4" name="LastSaved">
    <vt:filetime>2020-06-02T00:00:00Z</vt:filetime>
  </property>
  <property fmtid="{D5CDD505-2E9C-101B-9397-08002B2CF9AE}" pid="5" name="ContentTypeId">
    <vt:lpwstr>0x0101008F37679D748C33469F9A168B115B98CC</vt:lpwstr>
  </property>
</Properties>
</file>